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6" r:id="rId3"/>
    <p:sldId id="268" r:id="rId4"/>
    <p:sldId id="269" r:id="rId5"/>
    <p:sldId id="260" r:id="rId6"/>
    <p:sldId id="263" r:id="rId7"/>
    <p:sldId id="258" r:id="rId8"/>
    <p:sldId id="257" r:id="rId9"/>
    <p:sldId id="273" r:id="rId10"/>
    <p:sldId id="274" r:id="rId11"/>
    <p:sldId id="270" r:id="rId12"/>
    <p:sldId id="272" r:id="rId13"/>
    <p:sldId id="262" r:id="rId14"/>
    <p:sldId id="265" r:id="rId15"/>
    <p:sldId id="267"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p:scale>
          <a:sx n="48" d="100"/>
          <a:sy n="48" d="100"/>
        </p:scale>
        <p:origin x="55" y="8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12.jpeg>
</file>

<file path=ppt/media/image13.jpeg>
</file>

<file path=ppt/media/image14.png>
</file>

<file path=ppt/media/image16.png>
</file>

<file path=ppt/media/image2.jpeg>
</file>

<file path=ppt/media/image3.pn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C1342019-8455-45BC-A9AF-5EDD19A09ACE}" type="datetimeFigureOut">
              <a:rPr lang="en-US" smtClean="0"/>
              <a:t>8/11/2023</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4689A3B3-82C1-405D-B464-D3D91959F6AF}" type="slidenum">
              <a:rPr lang="en-US" smtClean="0"/>
              <a:t>‹#›</a:t>
            </a:fld>
            <a:endParaRPr lang="en-US"/>
          </a:p>
        </p:txBody>
      </p:sp>
    </p:spTree>
    <p:extLst>
      <p:ext uri="{BB962C8B-B14F-4D97-AF65-F5344CB8AC3E}">
        <p14:creationId xmlns:p14="http://schemas.microsoft.com/office/powerpoint/2010/main" val="41960265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1342019-8455-45BC-A9AF-5EDD19A09ACE}" type="datetimeFigureOut">
              <a:rPr lang="en-US" smtClean="0"/>
              <a:t>8/11/2023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689A3B3-82C1-405D-B464-D3D91959F6AF}" type="slidenum">
              <a:rPr lang="en-US" smtClean="0"/>
              <a:t>‹#›</a:t>
            </a:fld>
            <a:endParaRPr lang="en-US"/>
          </a:p>
        </p:txBody>
      </p:sp>
    </p:spTree>
    <p:extLst>
      <p:ext uri="{BB962C8B-B14F-4D97-AF65-F5344CB8AC3E}">
        <p14:creationId xmlns:p14="http://schemas.microsoft.com/office/powerpoint/2010/main" val="31577808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1342019-8455-45BC-A9AF-5EDD19A09ACE}" type="datetimeFigureOut">
              <a:rPr lang="en-US" smtClean="0"/>
              <a:t>8/11/2023</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689A3B3-82C1-405D-B464-D3D91959F6AF}" type="slidenum">
              <a:rPr lang="en-US" smtClean="0"/>
              <a:t>‹#›</a:t>
            </a:fld>
            <a:endParaRPr lang="en-US"/>
          </a:p>
        </p:txBody>
      </p:sp>
    </p:spTree>
    <p:extLst>
      <p:ext uri="{BB962C8B-B14F-4D97-AF65-F5344CB8AC3E}">
        <p14:creationId xmlns:p14="http://schemas.microsoft.com/office/powerpoint/2010/main" val="41812927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1342019-8455-45BC-A9AF-5EDD19A09ACE}" type="datetimeFigureOut">
              <a:rPr lang="en-US" smtClean="0"/>
              <a:t>8/11/2023</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689A3B3-82C1-405D-B464-D3D91959F6AF}" type="slidenum">
              <a:rPr lang="en-US" smtClean="0"/>
              <a:t>‹#›</a:t>
            </a:fld>
            <a:endParaRPr lang="en-US"/>
          </a:p>
        </p:txBody>
      </p:sp>
    </p:spTree>
    <p:extLst>
      <p:ext uri="{BB962C8B-B14F-4D97-AF65-F5344CB8AC3E}">
        <p14:creationId xmlns:p14="http://schemas.microsoft.com/office/powerpoint/2010/main" val="3167135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1342019-8455-45BC-A9AF-5EDD19A09ACE}" type="datetimeFigureOut">
              <a:rPr lang="en-US" smtClean="0"/>
              <a:t>8/11/2023</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689A3B3-82C1-405D-B464-D3D91959F6AF}" type="slidenum">
              <a:rPr lang="en-US" smtClean="0"/>
              <a:t>‹#›</a:t>
            </a:fld>
            <a:endParaRPr lang="en-US"/>
          </a:p>
        </p:txBody>
      </p:sp>
    </p:spTree>
    <p:extLst>
      <p:ext uri="{BB962C8B-B14F-4D97-AF65-F5344CB8AC3E}">
        <p14:creationId xmlns:p14="http://schemas.microsoft.com/office/powerpoint/2010/main" val="3128989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C1342019-8455-45BC-A9AF-5EDD19A09ACE}" type="datetimeFigureOut">
              <a:rPr lang="en-US" smtClean="0"/>
              <a:t>8/11/2023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689A3B3-82C1-405D-B464-D3D91959F6AF}" type="slidenum">
              <a:rPr lang="en-US" smtClean="0"/>
              <a:t>‹#›</a:t>
            </a:fld>
            <a:endParaRPr lang="en-US"/>
          </a:p>
        </p:txBody>
      </p:sp>
    </p:spTree>
    <p:extLst>
      <p:ext uri="{BB962C8B-B14F-4D97-AF65-F5344CB8AC3E}">
        <p14:creationId xmlns:p14="http://schemas.microsoft.com/office/powerpoint/2010/main" val="6345800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C1342019-8455-45BC-A9AF-5EDD19A09ACE}" type="datetimeFigureOut">
              <a:rPr lang="en-US" smtClean="0"/>
              <a:t>8/11/2023</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4689A3B3-82C1-405D-B464-D3D91959F6AF}" type="slidenum">
              <a:rPr lang="en-US" smtClean="0"/>
              <a:t>‹#›</a:t>
            </a:fld>
            <a:endParaRPr lang="en-US"/>
          </a:p>
        </p:txBody>
      </p:sp>
    </p:spTree>
    <p:extLst>
      <p:ext uri="{BB962C8B-B14F-4D97-AF65-F5344CB8AC3E}">
        <p14:creationId xmlns:p14="http://schemas.microsoft.com/office/powerpoint/2010/main" val="3816217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C1342019-8455-45BC-A9AF-5EDD19A09ACE}" type="datetimeFigureOut">
              <a:rPr lang="en-US" smtClean="0"/>
              <a:t>8/11/2023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89A3B3-82C1-405D-B464-D3D91959F6AF}" type="slidenum">
              <a:rPr lang="en-US" smtClean="0"/>
              <a:t>‹#›</a:t>
            </a:fld>
            <a:endParaRPr lang="en-US"/>
          </a:p>
        </p:txBody>
      </p:sp>
    </p:spTree>
    <p:extLst>
      <p:ext uri="{BB962C8B-B14F-4D97-AF65-F5344CB8AC3E}">
        <p14:creationId xmlns:p14="http://schemas.microsoft.com/office/powerpoint/2010/main" val="38128243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1342019-8455-45BC-A9AF-5EDD19A09ACE}" type="datetimeFigureOut">
              <a:rPr lang="en-US" smtClean="0"/>
              <a:t>8/11/2023</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689A3B3-82C1-405D-B464-D3D91959F6AF}" type="slidenum">
              <a:rPr lang="en-US" smtClean="0"/>
              <a:t>‹#›</a:t>
            </a:fld>
            <a:endParaRPr lang="en-US"/>
          </a:p>
        </p:txBody>
      </p:sp>
    </p:spTree>
    <p:extLst>
      <p:ext uri="{BB962C8B-B14F-4D97-AF65-F5344CB8AC3E}">
        <p14:creationId xmlns:p14="http://schemas.microsoft.com/office/powerpoint/2010/main" val="18139720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342019-8455-45BC-A9AF-5EDD19A09ACE}" type="datetimeFigureOut">
              <a:rPr lang="en-US" smtClean="0"/>
              <a:t>8/11/2023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89A3B3-82C1-405D-B464-D3D91959F6AF}" type="slidenum">
              <a:rPr lang="en-US" smtClean="0"/>
              <a:t>‹#›</a:t>
            </a:fld>
            <a:endParaRPr lang="en-US"/>
          </a:p>
        </p:txBody>
      </p:sp>
    </p:spTree>
    <p:extLst>
      <p:ext uri="{BB962C8B-B14F-4D97-AF65-F5344CB8AC3E}">
        <p14:creationId xmlns:p14="http://schemas.microsoft.com/office/powerpoint/2010/main" val="351151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1342019-8455-45BC-A9AF-5EDD19A09ACE}" type="datetimeFigureOut">
              <a:rPr lang="en-US" smtClean="0"/>
              <a:t>8/11/2023</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689A3B3-82C1-405D-B464-D3D91959F6AF}" type="slidenum">
              <a:rPr lang="en-US" smtClean="0"/>
              <a:t>‹#›</a:t>
            </a:fld>
            <a:endParaRPr lang="en-US"/>
          </a:p>
        </p:txBody>
      </p:sp>
    </p:spTree>
    <p:extLst>
      <p:ext uri="{BB962C8B-B14F-4D97-AF65-F5344CB8AC3E}">
        <p14:creationId xmlns:p14="http://schemas.microsoft.com/office/powerpoint/2010/main" val="923411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1342019-8455-45BC-A9AF-5EDD19A09ACE}" type="datetimeFigureOut">
              <a:rPr lang="en-US" smtClean="0"/>
              <a:t>8/11/2023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89A3B3-82C1-405D-B464-D3D91959F6AF}" type="slidenum">
              <a:rPr lang="en-US" smtClean="0"/>
              <a:t>‹#›</a:t>
            </a:fld>
            <a:endParaRPr lang="en-US"/>
          </a:p>
        </p:txBody>
      </p:sp>
    </p:spTree>
    <p:extLst>
      <p:ext uri="{BB962C8B-B14F-4D97-AF65-F5344CB8AC3E}">
        <p14:creationId xmlns:p14="http://schemas.microsoft.com/office/powerpoint/2010/main" val="23900091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1342019-8455-45BC-A9AF-5EDD19A09ACE}" type="datetimeFigureOut">
              <a:rPr lang="en-US" smtClean="0"/>
              <a:t>8/11/2023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689A3B3-82C1-405D-B464-D3D91959F6AF}" type="slidenum">
              <a:rPr lang="en-US" smtClean="0"/>
              <a:t>‹#›</a:t>
            </a:fld>
            <a:endParaRPr lang="en-US"/>
          </a:p>
        </p:txBody>
      </p:sp>
    </p:spTree>
    <p:extLst>
      <p:ext uri="{BB962C8B-B14F-4D97-AF65-F5344CB8AC3E}">
        <p14:creationId xmlns:p14="http://schemas.microsoft.com/office/powerpoint/2010/main" val="13129512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1342019-8455-45BC-A9AF-5EDD19A09ACE}" type="datetimeFigureOut">
              <a:rPr lang="en-US" smtClean="0"/>
              <a:t>8/11/2023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689A3B3-82C1-405D-B464-D3D91959F6AF}" type="slidenum">
              <a:rPr lang="en-US" smtClean="0"/>
              <a:t>‹#›</a:t>
            </a:fld>
            <a:endParaRPr lang="en-US"/>
          </a:p>
        </p:txBody>
      </p:sp>
    </p:spTree>
    <p:extLst>
      <p:ext uri="{BB962C8B-B14F-4D97-AF65-F5344CB8AC3E}">
        <p14:creationId xmlns:p14="http://schemas.microsoft.com/office/powerpoint/2010/main" val="3684122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1342019-8455-45BC-A9AF-5EDD19A09ACE}" type="datetimeFigureOut">
              <a:rPr lang="en-US" smtClean="0"/>
              <a:t>8/11/2023</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4689A3B3-82C1-405D-B464-D3D91959F6AF}" type="slidenum">
              <a:rPr lang="en-US" smtClean="0"/>
              <a:t>‹#›</a:t>
            </a:fld>
            <a:endParaRPr lang="en-US"/>
          </a:p>
        </p:txBody>
      </p:sp>
    </p:spTree>
    <p:extLst>
      <p:ext uri="{BB962C8B-B14F-4D97-AF65-F5344CB8AC3E}">
        <p14:creationId xmlns:p14="http://schemas.microsoft.com/office/powerpoint/2010/main" val="33077839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1342019-8455-45BC-A9AF-5EDD19A09ACE}" type="datetimeFigureOut">
              <a:rPr lang="en-US" smtClean="0"/>
              <a:t>8/11/2023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689A3B3-82C1-405D-B464-D3D91959F6AF}" type="slidenum">
              <a:rPr lang="en-US" smtClean="0"/>
              <a:t>‹#›</a:t>
            </a:fld>
            <a:endParaRPr lang="en-US"/>
          </a:p>
        </p:txBody>
      </p:sp>
    </p:spTree>
    <p:extLst>
      <p:ext uri="{BB962C8B-B14F-4D97-AF65-F5344CB8AC3E}">
        <p14:creationId xmlns:p14="http://schemas.microsoft.com/office/powerpoint/2010/main" val="42839772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1342019-8455-45BC-A9AF-5EDD19A09ACE}" type="datetimeFigureOut">
              <a:rPr lang="en-US" smtClean="0"/>
              <a:t>8/11/2023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689A3B3-82C1-405D-B464-D3D91959F6AF}" type="slidenum">
              <a:rPr lang="en-US" smtClean="0"/>
              <a:t>‹#›</a:t>
            </a:fld>
            <a:endParaRPr lang="en-US"/>
          </a:p>
        </p:txBody>
      </p:sp>
    </p:spTree>
    <p:extLst>
      <p:ext uri="{BB962C8B-B14F-4D97-AF65-F5344CB8AC3E}">
        <p14:creationId xmlns:p14="http://schemas.microsoft.com/office/powerpoint/2010/main" val="31397155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C1342019-8455-45BC-A9AF-5EDD19A09ACE}" type="datetimeFigureOut">
              <a:rPr lang="en-US" smtClean="0"/>
              <a:t>8/11/2023</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4689A3B3-82C1-405D-B464-D3D91959F6AF}" type="slidenum">
              <a:rPr lang="en-US" smtClean="0"/>
              <a:t>‹#›</a:t>
            </a:fld>
            <a:endParaRPr lang="en-US"/>
          </a:p>
        </p:txBody>
      </p:sp>
    </p:spTree>
    <p:extLst>
      <p:ext uri="{BB962C8B-B14F-4D97-AF65-F5344CB8AC3E}">
        <p14:creationId xmlns:p14="http://schemas.microsoft.com/office/powerpoint/2010/main" val="7844301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0.jpeg"/><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A1CA743-3E5B-C167-21E2-13065CF2D90F}"/>
              </a:ext>
            </a:extLst>
          </p:cNvPr>
          <p:cNvPicPr>
            <a:picLocks noChangeAspect="1"/>
          </p:cNvPicPr>
          <p:nvPr/>
        </p:nvPicPr>
        <p:blipFill rotWithShape="1">
          <a:blip r:embed="rId2"/>
          <a:srcRect t="16670" r="-1" b="17446"/>
          <a:stretch/>
        </p:blipFill>
        <p:spPr>
          <a:xfrm>
            <a:off x="0" y="471338"/>
            <a:ext cx="12191695" cy="5020241"/>
          </a:xfrm>
          <a:custGeom>
            <a:avLst/>
            <a:gdLst/>
            <a:ahLst/>
            <a:cxnLst/>
            <a:rect l="l" t="t" r="r" b="b"/>
            <a:pathLst>
              <a:path w="12191695" h="5020241">
                <a:moveTo>
                  <a:pt x="0" y="0"/>
                </a:moveTo>
                <a:lnTo>
                  <a:pt x="12191695" y="0"/>
                </a:lnTo>
                <a:lnTo>
                  <a:pt x="12191695" y="4057991"/>
                </a:lnTo>
                <a:lnTo>
                  <a:pt x="11914945" y="4110187"/>
                </a:lnTo>
                <a:lnTo>
                  <a:pt x="11639412" y="4159931"/>
                </a:lnTo>
                <a:lnTo>
                  <a:pt x="11362661" y="4208624"/>
                </a:lnTo>
                <a:lnTo>
                  <a:pt x="11084690" y="4250310"/>
                </a:lnTo>
                <a:lnTo>
                  <a:pt x="10807939" y="4292347"/>
                </a:lnTo>
                <a:lnTo>
                  <a:pt x="10529968" y="4331582"/>
                </a:lnTo>
                <a:lnTo>
                  <a:pt x="10255655" y="4365211"/>
                </a:lnTo>
                <a:lnTo>
                  <a:pt x="9977684" y="4397089"/>
                </a:lnTo>
                <a:lnTo>
                  <a:pt x="9700933" y="4426165"/>
                </a:lnTo>
                <a:lnTo>
                  <a:pt x="9429058" y="4451387"/>
                </a:lnTo>
                <a:lnTo>
                  <a:pt x="9153526" y="4476609"/>
                </a:lnTo>
                <a:lnTo>
                  <a:pt x="8881651" y="4497628"/>
                </a:lnTo>
                <a:lnTo>
                  <a:pt x="8609776" y="4514092"/>
                </a:lnTo>
                <a:lnTo>
                  <a:pt x="8339121" y="4531258"/>
                </a:lnTo>
                <a:lnTo>
                  <a:pt x="8070903" y="4545620"/>
                </a:lnTo>
                <a:lnTo>
                  <a:pt x="7805124" y="4555779"/>
                </a:lnTo>
                <a:lnTo>
                  <a:pt x="7539345" y="4564537"/>
                </a:lnTo>
                <a:lnTo>
                  <a:pt x="7276005" y="4572944"/>
                </a:lnTo>
                <a:lnTo>
                  <a:pt x="7016322" y="4576798"/>
                </a:lnTo>
                <a:lnTo>
                  <a:pt x="6756639" y="4581001"/>
                </a:lnTo>
                <a:lnTo>
                  <a:pt x="6500613" y="4583103"/>
                </a:lnTo>
                <a:lnTo>
                  <a:pt x="6247026" y="4581001"/>
                </a:lnTo>
                <a:lnTo>
                  <a:pt x="5995877" y="4581001"/>
                </a:lnTo>
                <a:lnTo>
                  <a:pt x="5747167" y="4576798"/>
                </a:lnTo>
                <a:lnTo>
                  <a:pt x="5503333" y="4570492"/>
                </a:lnTo>
                <a:lnTo>
                  <a:pt x="5261938" y="4564537"/>
                </a:lnTo>
                <a:lnTo>
                  <a:pt x="5025418" y="4557881"/>
                </a:lnTo>
                <a:lnTo>
                  <a:pt x="4790118" y="4547722"/>
                </a:lnTo>
                <a:lnTo>
                  <a:pt x="4558477" y="4536862"/>
                </a:lnTo>
                <a:lnTo>
                  <a:pt x="4331710" y="4527054"/>
                </a:lnTo>
                <a:lnTo>
                  <a:pt x="3889152" y="4499379"/>
                </a:lnTo>
                <a:lnTo>
                  <a:pt x="3464881" y="4469954"/>
                </a:lnTo>
                <a:lnTo>
                  <a:pt x="3057678" y="4439126"/>
                </a:lnTo>
                <a:lnTo>
                  <a:pt x="2672421" y="4405147"/>
                </a:lnTo>
                <a:lnTo>
                  <a:pt x="2304232" y="4369765"/>
                </a:lnTo>
                <a:lnTo>
                  <a:pt x="1962864" y="4331582"/>
                </a:lnTo>
                <a:lnTo>
                  <a:pt x="1642223" y="4294099"/>
                </a:lnTo>
                <a:lnTo>
                  <a:pt x="1347183" y="4256616"/>
                </a:lnTo>
                <a:lnTo>
                  <a:pt x="1076528" y="4221235"/>
                </a:lnTo>
                <a:lnTo>
                  <a:pt x="836351" y="4187605"/>
                </a:lnTo>
                <a:lnTo>
                  <a:pt x="619339" y="4155727"/>
                </a:lnTo>
                <a:lnTo>
                  <a:pt x="436464" y="4129104"/>
                </a:lnTo>
                <a:lnTo>
                  <a:pt x="282848" y="4103881"/>
                </a:lnTo>
                <a:lnTo>
                  <a:pt x="71932" y="4067800"/>
                </a:lnTo>
                <a:lnTo>
                  <a:pt x="1" y="4055539"/>
                </a:lnTo>
                <a:lnTo>
                  <a:pt x="1" y="5020241"/>
                </a:lnTo>
                <a:lnTo>
                  <a:pt x="0" y="5020241"/>
                </a:lnTo>
                <a:close/>
              </a:path>
            </a:pathLst>
          </a:custGeom>
        </p:spPr>
      </p:pic>
      <p:sp>
        <p:nvSpPr>
          <p:cNvPr id="9" name="Freeform: Shape 8">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1" name="Freeform 5">
            <a:extLst>
              <a:ext uri="{FF2B5EF4-FFF2-40B4-BE49-F238E27FC236}">
                <a16:creationId xmlns:a16="http://schemas.microsoft.com/office/drawing/2014/main" id="{C91E93A7-6C7F-4F77-9CB0-280D958EF4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sp>
        <p:nvSpPr>
          <p:cNvPr id="2" name="Title 1">
            <a:extLst>
              <a:ext uri="{FF2B5EF4-FFF2-40B4-BE49-F238E27FC236}">
                <a16:creationId xmlns:a16="http://schemas.microsoft.com/office/drawing/2014/main" id="{827EC959-943F-1040-EE9D-BA54B3992B5B}"/>
              </a:ext>
            </a:extLst>
          </p:cNvPr>
          <p:cNvSpPr>
            <a:spLocks noGrp="1"/>
          </p:cNvSpPr>
          <p:nvPr>
            <p:ph type="ctrTitle"/>
          </p:nvPr>
        </p:nvSpPr>
        <p:spPr>
          <a:xfrm>
            <a:off x="892199" y="4854346"/>
            <a:ext cx="10407602" cy="868026"/>
          </a:xfrm>
        </p:spPr>
        <p:txBody>
          <a:bodyPr>
            <a:normAutofit/>
          </a:bodyPr>
          <a:lstStyle/>
          <a:p>
            <a:pPr algn="ctr">
              <a:lnSpc>
                <a:spcPct val="90000"/>
              </a:lnSpc>
            </a:pPr>
            <a:r>
              <a:rPr lang="en-US" sz="2800" dirty="0">
                <a:solidFill>
                  <a:srgbClr val="EBEBEB"/>
                </a:solidFill>
              </a:rPr>
              <a:t>Gender Inclusive Features Across the Health Information System</a:t>
            </a:r>
          </a:p>
        </p:txBody>
      </p:sp>
      <p:sp>
        <p:nvSpPr>
          <p:cNvPr id="3" name="Subtitle 2">
            <a:extLst>
              <a:ext uri="{FF2B5EF4-FFF2-40B4-BE49-F238E27FC236}">
                <a16:creationId xmlns:a16="http://schemas.microsoft.com/office/drawing/2014/main" id="{34228293-8AB9-BE92-6701-870791BB29FC}"/>
              </a:ext>
            </a:extLst>
          </p:cNvPr>
          <p:cNvSpPr>
            <a:spLocks noGrp="1"/>
          </p:cNvSpPr>
          <p:nvPr>
            <p:ph type="subTitle" idx="1"/>
          </p:nvPr>
        </p:nvSpPr>
        <p:spPr>
          <a:xfrm>
            <a:off x="892199" y="5722372"/>
            <a:ext cx="10407602" cy="487924"/>
          </a:xfrm>
        </p:spPr>
        <p:txBody>
          <a:bodyPr>
            <a:normAutofit/>
          </a:bodyPr>
          <a:lstStyle/>
          <a:p>
            <a:pPr algn="ctr">
              <a:lnSpc>
                <a:spcPct val="90000"/>
              </a:lnSpc>
            </a:pPr>
            <a:r>
              <a:rPr lang="en-US" sz="1000" dirty="0">
                <a:solidFill>
                  <a:schemeClr val="tx2">
                    <a:lumMod val="40000"/>
                    <a:lumOff val="60000"/>
                  </a:schemeClr>
                </a:solidFill>
              </a:rPr>
              <a:t>Squiddy (he/they), 2023 </a:t>
            </a:r>
          </a:p>
          <a:p>
            <a:pPr algn="ctr">
              <a:lnSpc>
                <a:spcPct val="90000"/>
              </a:lnSpc>
            </a:pPr>
            <a:r>
              <a:rPr lang="en-US" sz="900" dirty="0" err="1">
                <a:solidFill>
                  <a:schemeClr val="tx2">
                    <a:lumMod val="40000"/>
                    <a:lumOff val="60000"/>
                  </a:schemeClr>
                </a:solidFill>
              </a:rPr>
              <a:t>Teuthida@DEFcon.social</a:t>
            </a:r>
            <a:endParaRPr lang="en-US" sz="900" dirty="0">
              <a:solidFill>
                <a:schemeClr val="tx2">
                  <a:lumMod val="40000"/>
                  <a:lumOff val="60000"/>
                </a:schemeClr>
              </a:solidFill>
            </a:endParaRPr>
          </a:p>
          <a:p>
            <a:pPr algn="ctr">
              <a:lnSpc>
                <a:spcPct val="90000"/>
              </a:lnSpc>
            </a:pPr>
            <a:endParaRPr lang="en-US" sz="900" dirty="0">
              <a:solidFill>
                <a:schemeClr val="tx2">
                  <a:lumMod val="40000"/>
                  <a:lumOff val="60000"/>
                </a:schemeClr>
              </a:solidFill>
            </a:endParaRPr>
          </a:p>
          <a:p>
            <a:pPr algn="ctr">
              <a:lnSpc>
                <a:spcPct val="90000"/>
              </a:lnSpc>
            </a:pPr>
            <a:endParaRPr lang="en-US" sz="900" dirty="0">
              <a:solidFill>
                <a:schemeClr val="tx2">
                  <a:lumMod val="40000"/>
                  <a:lumOff val="60000"/>
                </a:schemeClr>
              </a:solidFill>
            </a:endParaRPr>
          </a:p>
        </p:txBody>
      </p:sp>
      <p:sp>
        <p:nvSpPr>
          <p:cNvPr id="13"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42856" y="3785499"/>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2">
              <a:alpha val="40000"/>
            </a:schemeClr>
          </a:solidFill>
          <a:ln>
            <a:noFill/>
          </a:ln>
        </p:spPr>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2105515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185" name="Group 6173">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6186" name="Rectangle 6174">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6187"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6188" name="Rectangle 6177">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0AEBD1D2-EFFC-F5A4-0C84-51AC13069933}"/>
              </a:ext>
            </a:extLst>
          </p:cNvPr>
          <p:cNvSpPr>
            <a:spLocks noGrp="1"/>
          </p:cNvSpPr>
          <p:nvPr>
            <p:ph type="title"/>
          </p:nvPr>
        </p:nvSpPr>
        <p:spPr>
          <a:xfrm>
            <a:off x="6888449" y="1033489"/>
            <a:ext cx="4535926" cy="3153753"/>
          </a:xfrm>
        </p:spPr>
        <p:txBody>
          <a:bodyPr vert="horz" lIns="91440" tIns="45720" rIns="91440" bIns="45720" rtlCol="0" anchor="b">
            <a:normAutofit/>
          </a:bodyPr>
          <a:lstStyle/>
          <a:p>
            <a:pPr>
              <a:lnSpc>
                <a:spcPct val="90000"/>
              </a:lnSpc>
            </a:pPr>
            <a:r>
              <a:rPr lang="en-US" sz="4800" b="0" i="0" kern="1200" dirty="0">
                <a:solidFill>
                  <a:srgbClr val="EBEBEB"/>
                </a:solidFill>
                <a:latin typeface="+mj-lt"/>
                <a:ea typeface="+mj-ea"/>
                <a:cs typeface="+mj-cs"/>
              </a:rPr>
              <a:t>For </a:t>
            </a:r>
            <a:r>
              <a:rPr lang="en-US" sz="4800" dirty="0">
                <a:solidFill>
                  <a:srgbClr val="EBEBEB"/>
                </a:solidFill>
              </a:rPr>
              <a:t>E</a:t>
            </a:r>
            <a:r>
              <a:rPr lang="en-US" sz="4800" b="0" i="0" kern="1200" dirty="0">
                <a:solidFill>
                  <a:srgbClr val="EBEBEB"/>
                </a:solidFill>
                <a:latin typeface="+mj-lt"/>
                <a:ea typeface="+mj-ea"/>
                <a:cs typeface="+mj-cs"/>
              </a:rPr>
              <a:t>xample…</a:t>
            </a:r>
            <a:br>
              <a:rPr lang="en-US" sz="4800" b="0" i="0" kern="1200" dirty="0">
                <a:solidFill>
                  <a:srgbClr val="EBEBEB"/>
                </a:solidFill>
                <a:latin typeface="+mj-lt"/>
                <a:ea typeface="+mj-ea"/>
                <a:cs typeface="+mj-cs"/>
              </a:rPr>
            </a:br>
            <a:r>
              <a:rPr lang="en-US" sz="4800" b="0" i="0" kern="1200" dirty="0">
                <a:solidFill>
                  <a:srgbClr val="EBEBEB"/>
                </a:solidFill>
                <a:latin typeface="+mj-lt"/>
                <a:ea typeface="+mj-ea"/>
                <a:cs typeface="+mj-cs"/>
              </a:rPr>
              <a:t>Patient Cases</a:t>
            </a:r>
          </a:p>
        </p:txBody>
      </p:sp>
      <p:grpSp>
        <p:nvGrpSpPr>
          <p:cNvPr id="6189" name="Group 6179">
            <a:extLst>
              <a:ext uri="{FF2B5EF4-FFF2-40B4-BE49-F238E27FC236}">
                <a16:creationId xmlns:a16="http://schemas.microsoft.com/office/drawing/2014/main" id="{7E2D86BB-893F-471B-AD66-50E01777C08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3" y="396837"/>
            <a:ext cx="6451503" cy="6058999"/>
            <a:chOff x="423333" y="396837"/>
            <a:chExt cx="6451503" cy="6058999"/>
          </a:xfrm>
        </p:grpSpPr>
        <p:sp>
          <p:nvSpPr>
            <p:cNvPr id="6190" name="Rectangle 6180">
              <a:extLst>
                <a:ext uri="{FF2B5EF4-FFF2-40B4-BE49-F238E27FC236}">
                  <a16:creationId xmlns:a16="http://schemas.microsoft.com/office/drawing/2014/main" id="{61E3F80D-79C6-468A-83E4-3FEA585566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3" y="402165"/>
              <a:ext cx="522933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191" name="Freeform 5">
              <a:extLst>
                <a:ext uri="{FF2B5EF4-FFF2-40B4-BE49-F238E27FC236}">
                  <a16:creationId xmlns:a16="http://schemas.microsoft.com/office/drawing/2014/main" id="{009504C1-96CE-44B4-8DF0-613CF9D1D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3161515"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US"/>
            </a:p>
          </p:txBody>
        </p:sp>
        <p:sp>
          <p:nvSpPr>
            <p:cNvPr id="6192" name="Freeform 5">
              <a:extLst>
                <a:ext uri="{FF2B5EF4-FFF2-40B4-BE49-F238E27FC236}">
                  <a16:creationId xmlns:a16="http://schemas.microsoft.com/office/drawing/2014/main" id="{1F299836-4C10-4395-B386-C0FA537C41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5004670"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grpSp>
      <p:pic>
        <p:nvPicPr>
          <p:cNvPr id="6146" name="Picture 2" descr="Free vector gynecology consultation concept illustration">
            <a:extLst>
              <a:ext uri="{FF2B5EF4-FFF2-40B4-BE49-F238E27FC236}">
                <a16:creationId xmlns:a16="http://schemas.microsoft.com/office/drawing/2014/main" id="{C217CAA8-8FF8-F074-E11C-B5F44072E89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287252" y="1114621"/>
            <a:ext cx="4628758" cy="46287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41573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4E698-F62D-6371-BED9-4795996286D9}"/>
              </a:ext>
            </a:extLst>
          </p:cNvPr>
          <p:cNvSpPr>
            <a:spLocks noGrp="1"/>
          </p:cNvSpPr>
          <p:nvPr>
            <p:ph type="title"/>
          </p:nvPr>
        </p:nvSpPr>
        <p:spPr>
          <a:xfrm>
            <a:off x="1715293" y="973668"/>
            <a:ext cx="8761413" cy="706964"/>
          </a:xfrm>
        </p:spPr>
        <p:txBody>
          <a:bodyPr/>
          <a:lstStyle/>
          <a:p>
            <a:pPr algn="ctr"/>
            <a:r>
              <a:rPr lang="en-US" dirty="0"/>
              <a:t>Not an Isolated Issue</a:t>
            </a:r>
          </a:p>
        </p:txBody>
      </p:sp>
      <p:sp>
        <p:nvSpPr>
          <p:cNvPr id="3" name="Content Placeholder 2">
            <a:extLst>
              <a:ext uri="{FF2B5EF4-FFF2-40B4-BE49-F238E27FC236}">
                <a16:creationId xmlns:a16="http://schemas.microsoft.com/office/drawing/2014/main" id="{56E446AD-9601-79E9-96D6-1265A6E21C0C}"/>
              </a:ext>
            </a:extLst>
          </p:cNvPr>
          <p:cNvSpPr>
            <a:spLocks noGrp="1"/>
          </p:cNvSpPr>
          <p:nvPr>
            <p:ph idx="1"/>
          </p:nvPr>
        </p:nvSpPr>
        <p:spPr>
          <a:xfrm>
            <a:off x="856016" y="2669442"/>
            <a:ext cx="8825659" cy="3416300"/>
          </a:xfrm>
        </p:spPr>
        <p:txBody>
          <a:bodyPr/>
          <a:lstStyle/>
          <a:p>
            <a:r>
              <a:rPr lang="en-US" dirty="0"/>
              <a:t>Demographic mismatches are not exclusive to transgender care, by incorporating gender-inclusive features we add an additional way to identify a patient and prevent a demographic mismatch. What is unique in the risk posed to trans patients is the </a:t>
            </a:r>
            <a:r>
              <a:rPr lang="en-US" i="1" dirty="0"/>
              <a:t>frequency in which it can occur</a:t>
            </a:r>
            <a:r>
              <a:rPr lang="en-US" dirty="0"/>
              <a:t>. </a:t>
            </a:r>
          </a:p>
          <a:p>
            <a:r>
              <a:rPr lang="en-US" dirty="0"/>
              <a:t>A demographic mismatch doesn’t just occur in the ER, there is always a possibility of human error during registration that can lead to delayed care or duplicate patient records. </a:t>
            </a:r>
          </a:p>
          <a:p>
            <a:r>
              <a:rPr lang="en-US" dirty="0"/>
              <a:t>A demographic mismatch can occur in all healthcare facilities that utilize electronic solutions to manage patient data, it isn’t specific to major hospitals, or certain hospital settings. </a:t>
            </a:r>
          </a:p>
        </p:txBody>
      </p:sp>
    </p:spTree>
    <p:extLst>
      <p:ext uri="{BB962C8B-B14F-4D97-AF65-F5344CB8AC3E}">
        <p14:creationId xmlns:p14="http://schemas.microsoft.com/office/powerpoint/2010/main" val="32854266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228" name="Rectangle 9227">
            <a:extLst>
              <a:ext uri="{FF2B5EF4-FFF2-40B4-BE49-F238E27FC236}">
                <a16:creationId xmlns:a16="http://schemas.microsoft.com/office/drawing/2014/main" id="{56981798-4550-46DA-9172-4846E2FB66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30" name="Rectangle 9229">
            <a:extLst>
              <a:ext uri="{FF2B5EF4-FFF2-40B4-BE49-F238E27FC236}">
                <a16:creationId xmlns:a16="http://schemas.microsoft.com/office/drawing/2014/main" id="{D82EB7D3-3AD8-4ED1-9E1A-2906E14635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flipH="1">
            <a:off x="423335" y="404829"/>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CAD1995A-0BE4-CD2B-7D49-48559CE44CDD}"/>
              </a:ext>
            </a:extLst>
          </p:cNvPr>
          <p:cNvSpPr>
            <a:spLocks noGrp="1"/>
          </p:cNvSpPr>
          <p:nvPr>
            <p:ph type="title"/>
          </p:nvPr>
        </p:nvSpPr>
        <p:spPr>
          <a:xfrm>
            <a:off x="561110" y="973668"/>
            <a:ext cx="4177867" cy="1391692"/>
          </a:xfrm>
        </p:spPr>
        <p:txBody>
          <a:bodyPr>
            <a:normAutofit/>
          </a:bodyPr>
          <a:lstStyle/>
          <a:p>
            <a:r>
              <a:rPr lang="en-US" i="1">
                <a:solidFill>
                  <a:schemeClr val="tx2"/>
                </a:solidFill>
              </a:rPr>
              <a:t>We Shouldn’t Have to Choose</a:t>
            </a:r>
          </a:p>
        </p:txBody>
      </p:sp>
      <p:sp>
        <p:nvSpPr>
          <p:cNvPr id="3" name="Content Placeholder 2">
            <a:extLst>
              <a:ext uri="{FF2B5EF4-FFF2-40B4-BE49-F238E27FC236}">
                <a16:creationId xmlns:a16="http://schemas.microsoft.com/office/drawing/2014/main" id="{8EC97252-B61D-2BDE-7C10-C2BBD352346B}"/>
              </a:ext>
            </a:extLst>
          </p:cNvPr>
          <p:cNvSpPr>
            <a:spLocks noGrp="1"/>
          </p:cNvSpPr>
          <p:nvPr>
            <p:ph idx="1"/>
          </p:nvPr>
        </p:nvSpPr>
        <p:spPr>
          <a:xfrm>
            <a:off x="561110" y="2603500"/>
            <a:ext cx="4072673" cy="3416300"/>
          </a:xfrm>
        </p:spPr>
        <p:txBody>
          <a:bodyPr>
            <a:normAutofit/>
          </a:bodyPr>
          <a:lstStyle/>
          <a:p>
            <a:pPr marL="0" indent="0">
              <a:buNone/>
            </a:pPr>
            <a:r>
              <a:rPr lang="en-US" dirty="0"/>
              <a:t>Transgender patients </a:t>
            </a:r>
            <a:r>
              <a:rPr lang="en-US" i="1" dirty="0"/>
              <a:t>should not have to choose between the possibility of being misgendered and receiving appropriate care, or </a:t>
            </a:r>
            <a:r>
              <a:rPr lang="en-US" b="1" i="1" dirty="0"/>
              <a:t>not receiving care at all</a:t>
            </a:r>
            <a:r>
              <a:rPr lang="en-US" dirty="0"/>
              <a:t>. Providers should rely on more than just sex and gender when determining appropriate care for </a:t>
            </a:r>
            <a:r>
              <a:rPr lang="en-US" b="1" dirty="0"/>
              <a:t>any</a:t>
            </a:r>
            <a:r>
              <a:rPr lang="en-US" dirty="0"/>
              <a:t> patient. </a:t>
            </a:r>
          </a:p>
        </p:txBody>
      </p:sp>
      <p:pic>
        <p:nvPicPr>
          <p:cNvPr id="9218" name="Picture 2" descr="Vocaloid Hatsune Miku Love is War twintails detached sleeves megaphones  wallpaper | 1440x900 | 220985 | WallpaperUP">
            <a:extLst>
              <a:ext uri="{FF2B5EF4-FFF2-40B4-BE49-F238E27FC236}">
                <a16:creationId xmlns:a16="http://schemas.microsoft.com/office/drawing/2014/main" id="{5FA0E71E-80BF-455B-AB35-6AC45280BD4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322" r="15324" b="2"/>
          <a:stretch/>
        </p:blipFill>
        <p:spPr bwMode="auto">
          <a:xfrm>
            <a:off x="5120117" y="461681"/>
            <a:ext cx="6585549" cy="5934638"/>
          </a:xfrm>
          <a:custGeom>
            <a:avLst/>
            <a:gdLst/>
            <a:ahLst/>
            <a:cxnLst/>
            <a:rect l="l" t="t" r="r" b="b"/>
            <a:pathLst>
              <a:path w="6585549" h="5934638">
                <a:moveTo>
                  <a:pt x="225406" y="0"/>
                </a:moveTo>
                <a:lnTo>
                  <a:pt x="6585549" y="0"/>
                </a:lnTo>
                <a:lnTo>
                  <a:pt x="6585549" y="5934638"/>
                </a:lnTo>
                <a:lnTo>
                  <a:pt x="226600" y="5934638"/>
                </a:lnTo>
                <a:lnTo>
                  <a:pt x="214529" y="5856373"/>
                </a:lnTo>
                <a:lnTo>
                  <a:pt x="203238" y="5780097"/>
                </a:lnTo>
                <a:lnTo>
                  <a:pt x="191320" y="5689292"/>
                </a:lnTo>
                <a:lnTo>
                  <a:pt x="177049" y="5581536"/>
                </a:lnTo>
                <a:lnTo>
                  <a:pt x="161995" y="5462279"/>
                </a:lnTo>
                <a:lnTo>
                  <a:pt x="146156" y="5327888"/>
                </a:lnTo>
                <a:lnTo>
                  <a:pt x="129376" y="5181389"/>
                </a:lnTo>
                <a:lnTo>
                  <a:pt x="112596" y="5022177"/>
                </a:lnTo>
                <a:lnTo>
                  <a:pt x="95503" y="4852675"/>
                </a:lnTo>
                <a:lnTo>
                  <a:pt x="79664" y="4669854"/>
                </a:lnTo>
                <a:lnTo>
                  <a:pt x="64453" y="4478558"/>
                </a:lnTo>
                <a:lnTo>
                  <a:pt x="50652" y="4276365"/>
                </a:lnTo>
                <a:lnTo>
                  <a:pt x="37480" y="4065697"/>
                </a:lnTo>
                <a:lnTo>
                  <a:pt x="25091" y="3845949"/>
                </a:lnTo>
                <a:lnTo>
                  <a:pt x="20700" y="3733351"/>
                </a:lnTo>
                <a:lnTo>
                  <a:pt x="15838" y="3618331"/>
                </a:lnTo>
                <a:lnTo>
                  <a:pt x="11291" y="3501495"/>
                </a:lnTo>
                <a:lnTo>
                  <a:pt x="8311" y="3384054"/>
                </a:lnTo>
                <a:lnTo>
                  <a:pt x="5645" y="3264191"/>
                </a:lnTo>
                <a:lnTo>
                  <a:pt x="2822" y="3143118"/>
                </a:lnTo>
                <a:lnTo>
                  <a:pt x="941" y="3019623"/>
                </a:lnTo>
                <a:lnTo>
                  <a:pt x="941" y="2894918"/>
                </a:lnTo>
                <a:lnTo>
                  <a:pt x="0" y="2769001"/>
                </a:lnTo>
                <a:lnTo>
                  <a:pt x="941" y="2641874"/>
                </a:lnTo>
                <a:lnTo>
                  <a:pt x="2822" y="2512931"/>
                </a:lnTo>
                <a:lnTo>
                  <a:pt x="4547" y="2383988"/>
                </a:lnTo>
                <a:lnTo>
                  <a:pt x="8311" y="2253229"/>
                </a:lnTo>
                <a:lnTo>
                  <a:pt x="12232" y="2121259"/>
                </a:lnTo>
                <a:lnTo>
                  <a:pt x="16779" y="1989289"/>
                </a:lnTo>
                <a:lnTo>
                  <a:pt x="23209" y="1856108"/>
                </a:lnTo>
                <a:lnTo>
                  <a:pt x="30893" y="1721716"/>
                </a:lnTo>
                <a:lnTo>
                  <a:pt x="38264" y="1586720"/>
                </a:lnTo>
                <a:lnTo>
                  <a:pt x="47673" y="1451723"/>
                </a:lnTo>
                <a:lnTo>
                  <a:pt x="58964" y="1314910"/>
                </a:lnTo>
                <a:lnTo>
                  <a:pt x="70255" y="1179913"/>
                </a:lnTo>
                <a:lnTo>
                  <a:pt x="83271" y="1042495"/>
                </a:lnTo>
                <a:lnTo>
                  <a:pt x="97542" y="904471"/>
                </a:lnTo>
                <a:lnTo>
                  <a:pt x="112596" y="768263"/>
                </a:lnTo>
                <a:lnTo>
                  <a:pt x="130160" y="630240"/>
                </a:lnTo>
                <a:lnTo>
                  <a:pt x="148978" y="492821"/>
                </a:lnTo>
                <a:lnTo>
                  <a:pt x="167640" y="354798"/>
                </a:lnTo>
                <a:lnTo>
                  <a:pt x="189438" y="217380"/>
                </a:lnTo>
                <a:lnTo>
                  <a:pt x="211706" y="80567"/>
                </a:lnTo>
                <a:close/>
              </a:path>
            </a:pathLst>
          </a:custGeom>
          <a:noFill/>
          <a:extLst>
            <a:ext uri="{909E8E84-426E-40DD-AFC4-6F175D3DCCD1}">
              <a14:hiddenFill xmlns:a14="http://schemas.microsoft.com/office/drawing/2010/main">
                <a:solidFill>
                  <a:srgbClr val="FFFFFF"/>
                </a:solidFill>
              </a14:hiddenFill>
            </a:ext>
          </a:extLst>
        </p:spPr>
      </p:pic>
      <p:sp>
        <p:nvSpPr>
          <p:cNvPr id="9232" name="Freeform 5">
            <a:extLst>
              <a:ext uri="{FF2B5EF4-FFF2-40B4-BE49-F238E27FC236}">
                <a16:creationId xmlns:a16="http://schemas.microsoft.com/office/drawing/2014/main" id="{2D529E20-662F-4915-ACD7-970C026FDB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5677511" flipH="1">
            <a:off x="3545327" y="190332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Tree>
    <p:extLst>
      <p:ext uri="{BB962C8B-B14F-4D97-AF65-F5344CB8AC3E}">
        <p14:creationId xmlns:p14="http://schemas.microsoft.com/office/powerpoint/2010/main" val="39653493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869A2-C6BA-4CAF-CBC7-FE4AA8F208DC}"/>
              </a:ext>
            </a:extLst>
          </p:cNvPr>
          <p:cNvSpPr>
            <a:spLocks noGrp="1"/>
          </p:cNvSpPr>
          <p:nvPr>
            <p:ph type="title"/>
          </p:nvPr>
        </p:nvSpPr>
        <p:spPr>
          <a:xfrm>
            <a:off x="1154954" y="973668"/>
            <a:ext cx="8761413" cy="706964"/>
          </a:xfrm>
        </p:spPr>
        <p:txBody>
          <a:bodyPr>
            <a:normAutofit/>
          </a:bodyPr>
          <a:lstStyle/>
          <a:p>
            <a:r>
              <a:rPr lang="en-US"/>
              <a:t>What Can We Do?</a:t>
            </a:r>
            <a:endParaRPr lang="en-US" dirty="0"/>
          </a:p>
        </p:txBody>
      </p:sp>
      <p:sp>
        <p:nvSpPr>
          <p:cNvPr id="3" name="Content Placeholder 2">
            <a:extLst>
              <a:ext uri="{FF2B5EF4-FFF2-40B4-BE49-F238E27FC236}">
                <a16:creationId xmlns:a16="http://schemas.microsoft.com/office/drawing/2014/main" id="{DC4E864A-D14A-D646-9C20-5BE0AC14C0AB}"/>
              </a:ext>
            </a:extLst>
          </p:cNvPr>
          <p:cNvSpPr>
            <a:spLocks noGrp="1"/>
          </p:cNvSpPr>
          <p:nvPr>
            <p:ph idx="1"/>
          </p:nvPr>
        </p:nvSpPr>
        <p:spPr>
          <a:xfrm>
            <a:off x="608298" y="2835520"/>
            <a:ext cx="5487702" cy="3531577"/>
          </a:xfrm>
        </p:spPr>
        <p:txBody>
          <a:bodyPr anchor="ctr">
            <a:normAutofit fontScale="92500" lnSpcReduction="20000"/>
          </a:bodyPr>
          <a:lstStyle/>
          <a:p>
            <a:pPr>
              <a:lnSpc>
                <a:spcPct val="90000"/>
              </a:lnSpc>
            </a:pPr>
            <a:r>
              <a:rPr lang="en-US" sz="1600" dirty="0"/>
              <a:t>We can push for more gender inclusive features, and push for them to be incorporated every step of the way, from the patient chart to the laboratory!</a:t>
            </a:r>
          </a:p>
          <a:p>
            <a:pPr>
              <a:lnSpc>
                <a:spcPct val="90000"/>
              </a:lnSpc>
            </a:pPr>
            <a:r>
              <a:rPr lang="en-US" sz="1600" dirty="0"/>
              <a:t>Anatomical (organ) Inventories are ideal solutions and can also include surgeries that a patient has had performed. This would also improve care for intersex patients. Inventory data can link to corresponding ICD-10 codes to assist with billing purposes. </a:t>
            </a:r>
          </a:p>
          <a:p>
            <a:pPr>
              <a:lnSpc>
                <a:spcPct val="90000"/>
              </a:lnSpc>
            </a:pPr>
            <a:r>
              <a:rPr lang="en-US" sz="1600" dirty="0"/>
              <a:t>Incorporating gender inclusive features in the laboratory would lead to test result values being flagged appropriately for transgender patients, and expected result ranges that are tailored to suit an individual undergoing HRT. </a:t>
            </a:r>
          </a:p>
          <a:p>
            <a:pPr>
              <a:lnSpc>
                <a:spcPct val="90000"/>
              </a:lnSpc>
            </a:pPr>
            <a:r>
              <a:rPr lang="en-US" sz="1600" dirty="0"/>
              <a:t>Additionally, if a patient whose sex has changed is also categorized as transgender, the incorporation of gender identity could potentially prevent results from failing to cross to a patient’s chart.</a:t>
            </a:r>
          </a:p>
          <a:p>
            <a:pPr>
              <a:lnSpc>
                <a:spcPct val="90000"/>
              </a:lnSpc>
            </a:pPr>
            <a:endParaRPr lang="en-US" sz="1600" dirty="0"/>
          </a:p>
        </p:txBody>
      </p:sp>
      <p:pic>
        <p:nvPicPr>
          <p:cNvPr id="7" name="Picture 6">
            <a:extLst>
              <a:ext uri="{FF2B5EF4-FFF2-40B4-BE49-F238E27FC236}">
                <a16:creationId xmlns:a16="http://schemas.microsoft.com/office/drawing/2014/main" id="{4E4CA4A7-3941-8D89-6857-0E262A91BC74}"/>
              </a:ext>
            </a:extLst>
          </p:cNvPr>
          <p:cNvPicPr>
            <a:picLocks noChangeAspect="1"/>
          </p:cNvPicPr>
          <p:nvPr/>
        </p:nvPicPr>
        <p:blipFill>
          <a:blip r:embed="rId2"/>
          <a:stretch>
            <a:fillRect/>
          </a:stretch>
        </p:blipFill>
        <p:spPr>
          <a:xfrm>
            <a:off x="6455302" y="2977492"/>
            <a:ext cx="5043209" cy="2847414"/>
          </a:xfrm>
          <a:prstGeom prst="rect">
            <a:avLst/>
          </a:prstGeom>
        </p:spPr>
      </p:pic>
    </p:spTree>
    <p:extLst>
      <p:ext uri="{BB962C8B-B14F-4D97-AF65-F5344CB8AC3E}">
        <p14:creationId xmlns:p14="http://schemas.microsoft.com/office/powerpoint/2010/main" val="40499107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8" name="Group 36">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49" name="Rectangle 37">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50"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51" name="Rectangle 40">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9A436967-7148-B4E0-5326-36AE7A0CD8A8}"/>
              </a:ext>
            </a:extLst>
          </p:cNvPr>
          <p:cNvSpPr>
            <a:spLocks noGrp="1"/>
          </p:cNvSpPr>
          <p:nvPr>
            <p:ph type="title"/>
          </p:nvPr>
        </p:nvSpPr>
        <p:spPr>
          <a:xfrm>
            <a:off x="5695061" y="1241266"/>
            <a:ext cx="5428551" cy="3153753"/>
          </a:xfrm>
        </p:spPr>
        <p:txBody>
          <a:bodyPr vert="horz" lIns="91440" tIns="45720" rIns="91440" bIns="45720" rtlCol="0" anchor="b">
            <a:normAutofit/>
          </a:bodyPr>
          <a:lstStyle/>
          <a:p>
            <a:r>
              <a:rPr lang="en-US" sz="5400" b="0" i="0" kern="1200">
                <a:solidFill>
                  <a:srgbClr val="EBEBEB"/>
                </a:solidFill>
                <a:latin typeface="+mj-lt"/>
                <a:ea typeface="+mj-ea"/>
                <a:cs typeface="+mj-cs"/>
              </a:rPr>
              <a:t>Thank you!</a:t>
            </a:r>
          </a:p>
        </p:txBody>
      </p:sp>
      <p:grpSp>
        <p:nvGrpSpPr>
          <p:cNvPr id="52" name="Group 42">
            <a:extLst>
              <a:ext uri="{FF2B5EF4-FFF2-40B4-BE49-F238E27FC236}">
                <a16:creationId xmlns:a16="http://schemas.microsoft.com/office/drawing/2014/main" id="{F41F5BDA-0140-462B-933C-538752EEADC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23335" y="396836"/>
            <a:ext cx="4992157" cy="6058999"/>
            <a:chOff x="6776508" y="396836"/>
            <a:chExt cx="4992157" cy="6058999"/>
          </a:xfrm>
        </p:grpSpPr>
        <p:sp>
          <p:nvSpPr>
            <p:cNvPr id="53" name="Rectangle 43">
              <a:extLst>
                <a:ext uri="{FF2B5EF4-FFF2-40B4-BE49-F238E27FC236}">
                  <a16:creationId xmlns:a16="http://schemas.microsoft.com/office/drawing/2014/main" id="{28AE763C-C631-453B-A3A7-09499D0DB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4" name="Freeform 5">
              <a:extLst>
                <a:ext uri="{FF2B5EF4-FFF2-40B4-BE49-F238E27FC236}">
                  <a16:creationId xmlns:a16="http://schemas.microsoft.com/office/drawing/2014/main" id="{C0C2E541-1E75-440D-A59A-C2B3AB867C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4436158"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US"/>
            </a:p>
          </p:txBody>
        </p:sp>
        <p:sp>
          <p:nvSpPr>
            <p:cNvPr id="55" name="Freeform 5">
              <a:extLst>
                <a:ext uri="{FF2B5EF4-FFF2-40B4-BE49-F238E27FC236}">
                  <a16:creationId xmlns:a16="http://schemas.microsoft.com/office/drawing/2014/main" id="{481FF14D-53DC-4EA3-8425-26F1B0F08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5347266"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grpSp>
      <p:pic>
        <p:nvPicPr>
          <p:cNvPr id="16" name="Picture 15">
            <a:extLst>
              <a:ext uri="{FF2B5EF4-FFF2-40B4-BE49-F238E27FC236}">
                <a16:creationId xmlns:a16="http://schemas.microsoft.com/office/drawing/2014/main" id="{D712E6E6-39CE-F003-FDA0-120245862C4F}"/>
              </a:ext>
            </a:extLst>
          </p:cNvPr>
          <p:cNvPicPr>
            <a:picLocks noChangeAspect="1"/>
          </p:cNvPicPr>
          <p:nvPr/>
        </p:nvPicPr>
        <p:blipFill>
          <a:blip r:embed="rId3"/>
          <a:stretch>
            <a:fillRect/>
          </a:stretch>
        </p:blipFill>
        <p:spPr>
          <a:xfrm>
            <a:off x="802970" y="1774238"/>
            <a:ext cx="3526244" cy="3926744"/>
          </a:xfrm>
          <a:prstGeom prst="rect">
            <a:avLst/>
          </a:prstGeom>
        </p:spPr>
      </p:pic>
    </p:spTree>
    <p:extLst>
      <p:ext uri="{BB962C8B-B14F-4D97-AF65-F5344CB8AC3E}">
        <p14:creationId xmlns:p14="http://schemas.microsoft.com/office/powerpoint/2010/main" val="346101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3FD5B-6BD8-B3B3-C690-475B2684598C}"/>
              </a:ext>
            </a:extLst>
          </p:cNvPr>
          <p:cNvSpPr>
            <a:spLocks noGrp="1"/>
          </p:cNvSpPr>
          <p:nvPr>
            <p:ph type="title"/>
          </p:nvPr>
        </p:nvSpPr>
        <p:spPr>
          <a:xfrm>
            <a:off x="3344238" y="832338"/>
            <a:ext cx="2715125" cy="706964"/>
          </a:xfrm>
        </p:spPr>
        <p:txBody>
          <a:bodyPr/>
          <a:lstStyle/>
          <a:p>
            <a:r>
              <a:rPr lang="en-US" dirty="0"/>
              <a:t>References</a:t>
            </a:r>
          </a:p>
        </p:txBody>
      </p:sp>
      <p:sp>
        <p:nvSpPr>
          <p:cNvPr id="3" name="Content Placeholder 2">
            <a:extLst>
              <a:ext uri="{FF2B5EF4-FFF2-40B4-BE49-F238E27FC236}">
                <a16:creationId xmlns:a16="http://schemas.microsoft.com/office/drawing/2014/main" id="{4D3CE985-0DB1-5A65-F78C-ED37D9DD2CBD}"/>
              </a:ext>
            </a:extLst>
          </p:cNvPr>
          <p:cNvSpPr>
            <a:spLocks noGrp="1"/>
          </p:cNvSpPr>
          <p:nvPr>
            <p:ph idx="1"/>
          </p:nvPr>
        </p:nvSpPr>
        <p:spPr>
          <a:xfrm>
            <a:off x="1683170" y="2673838"/>
            <a:ext cx="8825659" cy="3416300"/>
          </a:xfrm>
        </p:spPr>
        <p:txBody>
          <a:bodyPr>
            <a:normAutofit fontScale="70000" lnSpcReduction="20000"/>
          </a:bodyPr>
          <a:lstStyle/>
          <a:p>
            <a:r>
              <a:rPr lang="en-US" dirty="0"/>
              <a:t>Allison, M. K., Marshall, S. A., Stewart, G., Joiner, M., Nash, C., Stewart, M. K.(2021). Experiences of transgender and gender nonbinary patients in the emergency department and recommendations for healthcare policy, education, and practice. </a:t>
            </a:r>
            <a:r>
              <a:rPr lang="en-US" i="1" dirty="0"/>
              <a:t>The journal of Emergency Medicine, 61</a:t>
            </a:r>
            <a:r>
              <a:rPr lang="en-US" dirty="0"/>
              <a:t>(4),396-405. </a:t>
            </a:r>
            <a:r>
              <a:rPr lang="en-US" dirty="0" err="1"/>
              <a:t>doi</a:t>
            </a:r>
            <a:r>
              <a:rPr lang="en-US" dirty="0"/>
              <a:t>: 10.1016/j.jemermed.2021.04.013</a:t>
            </a:r>
          </a:p>
          <a:p>
            <a:r>
              <a:rPr lang="en-US" dirty="0"/>
              <a:t>Burgess, C., </a:t>
            </a:r>
            <a:r>
              <a:rPr lang="en-US" dirty="0" err="1"/>
              <a:t>Kauth</a:t>
            </a:r>
            <a:r>
              <a:rPr lang="en-US" dirty="0"/>
              <a:t> M. R., </a:t>
            </a:r>
            <a:r>
              <a:rPr lang="en-US" dirty="0" err="1"/>
              <a:t>Klemt</a:t>
            </a:r>
            <a:r>
              <a:rPr lang="en-US" dirty="0"/>
              <a:t>, C., </a:t>
            </a:r>
            <a:r>
              <a:rPr lang="en-US" dirty="0" err="1"/>
              <a:t>Shanawani</a:t>
            </a:r>
            <a:r>
              <a:rPr lang="en-US" dirty="0"/>
              <a:t>, H., &amp; </a:t>
            </a:r>
            <a:r>
              <a:rPr lang="en-US" dirty="0" err="1"/>
              <a:t>Shipherd</a:t>
            </a:r>
            <a:r>
              <a:rPr lang="en-US" dirty="0"/>
              <a:t>, J. C.(2019). Evolving sex and gender in electronic health records. </a:t>
            </a:r>
            <a:r>
              <a:rPr lang="en-US" i="1" dirty="0"/>
              <a:t>Federal Practitioner, 36</a:t>
            </a:r>
            <a:r>
              <a:rPr lang="en-US" dirty="0"/>
              <a:t>(6, 271-277. Retrieved from https://www.ncbi.nlm.nih.gov/pmc/articles/PMC6590954/</a:t>
            </a:r>
          </a:p>
          <a:p>
            <a:r>
              <a:rPr lang="en-US" dirty="0"/>
              <a:t>Grasso, C., </a:t>
            </a:r>
            <a:r>
              <a:rPr lang="en-US" dirty="0" err="1"/>
              <a:t>Goldhammer</a:t>
            </a:r>
            <a:r>
              <a:rPr lang="en-US" dirty="0"/>
              <a:t>, H., Thompson, J., </a:t>
            </a:r>
            <a:r>
              <a:rPr lang="en-US" dirty="0" err="1"/>
              <a:t>Keuroghlian</a:t>
            </a:r>
            <a:r>
              <a:rPr lang="en-US" dirty="0"/>
              <a:t>, A. S.(2021). Optimizing gender-affirming medical care through anatomical inventories, clinical decision support, and population health management in electronic health record systems. </a:t>
            </a:r>
            <a:r>
              <a:rPr lang="en-US" i="1" dirty="0"/>
              <a:t>Journal of the American Medical Informatics Association, 28</a:t>
            </a:r>
            <a:r>
              <a:rPr lang="en-US" dirty="0"/>
              <a:t>(11), 2531-2535. </a:t>
            </a:r>
            <a:r>
              <a:rPr lang="en-US" dirty="0" err="1"/>
              <a:t>doi</a:t>
            </a:r>
            <a:r>
              <a:rPr lang="en-US" dirty="0"/>
              <a:t>: 10.1093/</a:t>
            </a:r>
            <a:r>
              <a:rPr lang="en-US" dirty="0" err="1"/>
              <a:t>jamia</a:t>
            </a:r>
            <a:r>
              <a:rPr lang="en-US" dirty="0"/>
              <a:t>/ocab080.</a:t>
            </a:r>
          </a:p>
          <a:p>
            <a:r>
              <a:rPr lang="en-US" dirty="0"/>
              <a:t>Jackson, S. S., Brown, J., Pfeiffer, R. M.(2023). Analysis of mortality among transgender and gender diverse adults in England. </a:t>
            </a:r>
            <a:r>
              <a:rPr lang="en-US" i="1" dirty="0"/>
              <a:t>JAMA Network Open, 6</a:t>
            </a:r>
            <a:r>
              <a:rPr lang="en-US" dirty="0"/>
              <a:t>(1),e2253687. doi:10.1001/jamanetworkopen.2022.53687 </a:t>
            </a:r>
          </a:p>
          <a:p>
            <a:r>
              <a:rPr lang="en-US" dirty="0"/>
              <a:t>Portillo, R.(2021). How to use and implement the transgender toolkit: an educational program for providers. Retrieved from https://health.ucdavis.edu/nursing/news/Events/PDF/June2021/Reyna-Portillo-AS21.pdf</a:t>
            </a:r>
          </a:p>
        </p:txBody>
      </p:sp>
      <p:pic>
        <p:nvPicPr>
          <p:cNvPr id="4" name="Picture 2">
            <a:extLst>
              <a:ext uri="{FF2B5EF4-FFF2-40B4-BE49-F238E27FC236}">
                <a16:creationId xmlns:a16="http://schemas.microsoft.com/office/drawing/2014/main" id="{5AABDD73-09E0-65AB-B4B9-819C194A12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8769" y="560869"/>
            <a:ext cx="2225921" cy="13355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92550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56981798-4550-46DA-9172-4846E2FB66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82EB7D3-3AD8-4ED1-9E1A-2906E14635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flipH="1">
            <a:off x="423335" y="404829"/>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A1E5C18A-C5C7-69A0-63A4-0AA274A1C77A}"/>
              </a:ext>
            </a:extLst>
          </p:cNvPr>
          <p:cNvSpPr>
            <a:spLocks noGrp="1"/>
          </p:cNvSpPr>
          <p:nvPr>
            <p:ph type="title"/>
          </p:nvPr>
        </p:nvSpPr>
        <p:spPr>
          <a:xfrm>
            <a:off x="561110" y="973668"/>
            <a:ext cx="4177867" cy="1391692"/>
          </a:xfrm>
        </p:spPr>
        <p:txBody>
          <a:bodyPr>
            <a:normAutofit/>
          </a:bodyPr>
          <a:lstStyle/>
          <a:p>
            <a:r>
              <a:rPr lang="en-US" dirty="0">
                <a:solidFill>
                  <a:schemeClr val="tx2"/>
                </a:solidFill>
              </a:rPr>
              <a:t>Who is Squiddy?</a:t>
            </a:r>
          </a:p>
        </p:txBody>
      </p:sp>
      <p:sp>
        <p:nvSpPr>
          <p:cNvPr id="3" name="Content Placeholder 2">
            <a:extLst>
              <a:ext uri="{FF2B5EF4-FFF2-40B4-BE49-F238E27FC236}">
                <a16:creationId xmlns:a16="http://schemas.microsoft.com/office/drawing/2014/main" id="{FF1B1CC1-998B-D59E-C19E-2EA5B71CB7CE}"/>
              </a:ext>
            </a:extLst>
          </p:cNvPr>
          <p:cNvSpPr>
            <a:spLocks noGrp="1"/>
          </p:cNvSpPr>
          <p:nvPr>
            <p:ph idx="1"/>
          </p:nvPr>
        </p:nvSpPr>
        <p:spPr>
          <a:xfrm>
            <a:off x="423335" y="2611314"/>
            <a:ext cx="4764425" cy="3408485"/>
          </a:xfrm>
        </p:spPr>
        <p:txBody>
          <a:bodyPr>
            <a:normAutofit/>
          </a:bodyPr>
          <a:lstStyle/>
          <a:p>
            <a:pPr marL="0" indent="0">
              <a:lnSpc>
                <a:spcPct val="90000"/>
              </a:lnSpc>
              <a:buNone/>
            </a:pPr>
            <a:r>
              <a:rPr lang="en-US" dirty="0"/>
              <a:t>Graduate Student @ Indiana University  M.S. Health Informatics</a:t>
            </a:r>
          </a:p>
          <a:p>
            <a:pPr marL="0" indent="0">
              <a:lnSpc>
                <a:spcPct val="90000"/>
              </a:lnSpc>
              <a:buNone/>
            </a:pPr>
            <a:r>
              <a:rPr lang="en-US" dirty="0"/>
              <a:t>Specializing in Health Information Security &amp; Medical Device Security</a:t>
            </a:r>
          </a:p>
          <a:p>
            <a:pPr marL="0" indent="0">
              <a:lnSpc>
                <a:spcPct val="90000"/>
              </a:lnSpc>
              <a:buNone/>
            </a:pPr>
            <a:endParaRPr lang="en-US" dirty="0"/>
          </a:p>
          <a:p>
            <a:pPr>
              <a:lnSpc>
                <a:spcPct val="90000"/>
              </a:lnSpc>
            </a:pPr>
            <a:r>
              <a:rPr lang="en-US" dirty="0"/>
              <a:t>Medical Laboratory Scientist (MLS), </a:t>
            </a:r>
          </a:p>
          <a:p>
            <a:pPr>
              <a:lnSpc>
                <a:spcPct val="90000"/>
              </a:lnSpc>
            </a:pPr>
            <a:r>
              <a:rPr lang="en-US" dirty="0"/>
              <a:t>Laboratory Informaticist,</a:t>
            </a:r>
          </a:p>
          <a:p>
            <a:pPr>
              <a:lnSpc>
                <a:spcPct val="90000"/>
              </a:lnSpc>
            </a:pPr>
            <a:r>
              <a:rPr lang="en-US" dirty="0"/>
              <a:t>Desktop Engineer,</a:t>
            </a:r>
          </a:p>
          <a:p>
            <a:pPr marL="0" indent="0">
              <a:lnSpc>
                <a:spcPct val="90000"/>
              </a:lnSpc>
              <a:buNone/>
            </a:pPr>
            <a:r>
              <a:rPr lang="en-US" dirty="0"/>
              <a:t>…loud-mouthed lesbian hacker</a:t>
            </a:r>
          </a:p>
        </p:txBody>
      </p:sp>
      <p:pic>
        <p:nvPicPr>
          <p:cNvPr id="8" name="Picture 7">
            <a:extLst>
              <a:ext uri="{FF2B5EF4-FFF2-40B4-BE49-F238E27FC236}">
                <a16:creationId xmlns:a16="http://schemas.microsoft.com/office/drawing/2014/main" id="{2466446E-1AF3-390A-7F04-45924A01A5ED}"/>
              </a:ext>
            </a:extLst>
          </p:cNvPr>
          <p:cNvPicPr>
            <a:picLocks noChangeAspect="1"/>
          </p:cNvPicPr>
          <p:nvPr/>
        </p:nvPicPr>
        <p:blipFill rotWithShape="1">
          <a:blip r:embed="rId2"/>
          <a:srcRect t="3192" r="1" b="6693"/>
          <a:stretch/>
        </p:blipFill>
        <p:spPr>
          <a:xfrm>
            <a:off x="5120117" y="461681"/>
            <a:ext cx="6585549" cy="5934638"/>
          </a:xfrm>
          <a:custGeom>
            <a:avLst/>
            <a:gdLst/>
            <a:ahLst/>
            <a:cxnLst/>
            <a:rect l="l" t="t" r="r" b="b"/>
            <a:pathLst>
              <a:path w="6585549" h="5934638">
                <a:moveTo>
                  <a:pt x="225406" y="0"/>
                </a:moveTo>
                <a:lnTo>
                  <a:pt x="6585549" y="0"/>
                </a:lnTo>
                <a:lnTo>
                  <a:pt x="6585549" y="5934638"/>
                </a:lnTo>
                <a:lnTo>
                  <a:pt x="226600" y="5934638"/>
                </a:lnTo>
                <a:lnTo>
                  <a:pt x="214529" y="5856373"/>
                </a:lnTo>
                <a:lnTo>
                  <a:pt x="203238" y="5780097"/>
                </a:lnTo>
                <a:lnTo>
                  <a:pt x="191320" y="5689292"/>
                </a:lnTo>
                <a:lnTo>
                  <a:pt x="177049" y="5581536"/>
                </a:lnTo>
                <a:lnTo>
                  <a:pt x="161995" y="5462279"/>
                </a:lnTo>
                <a:lnTo>
                  <a:pt x="146156" y="5327888"/>
                </a:lnTo>
                <a:lnTo>
                  <a:pt x="129376" y="5181389"/>
                </a:lnTo>
                <a:lnTo>
                  <a:pt x="112596" y="5022177"/>
                </a:lnTo>
                <a:lnTo>
                  <a:pt x="95503" y="4852675"/>
                </a:lnTo>
                <a:lnTo>
                  <a:pt x="79664" y="4669854"/>
                </a:lnTo>
                <a:lnTo>
                  <a:pt x="64453" y="4478558"/>
                </a:lnTo>
                <a:lnTo>
                  <a:pt x="50652" y="4276365"/>
                </a:lnTo>
                <a:lnTo>
                  <a:pt x="37480" y="4065697"/>
                </a:lnTo>
                <a:lnTo>
                  <a:pt x="25091" y="3845949"/>
                </a:lnTo>
                <a:lnTo>
                  <a:pt x="20700" y="3733351"/>
                </a:lnTo>
                <a:lnTo>
                  <a:pt x="15838" y="3618331"/>
                </a:lnTo>
                <a:lnTo>
                  <a:pt x="11291" y="3501495"/>
                </a:lnTo>
                <a:lnTo>
                  <a:pt x="8311" y="3384054"/>
                </a:lnTo>
                <a:lnTo>
                  <a:pt x="5645" y="3264191"/>
                </a:lnTo>
                <a:lnTo>
                  <a:pt x="2822" y="3143118"/>
                </a:lnTo>
                <a:lnTo>
                  <a:pt x="941" y="3019623"/>
                </a:lnTo>
                <a:lnTo>
                  <a:pt x="941" y="2894918"/>
                </a:lnTo>
                <a:lnTo>
                  <a:pt x="0" y="2769001"/>
                </a:lnTo>
                <a:lnTo>
                  <a:pt x="941" y="2641874"/>
                </a:lnTo>
                <a:lnTo>
                  <a:pt x="2822" y="2512931"/>
                </a:lnTo>
                <a:lnTo>
                  <a:pt x="4547" y="2383988"/>
                </a:lnTo>
                <a:lnTo>
                  <a:pt x="8311" y="2253229"/>
                </a:lnTo>
                <a:lnTo>
                  <a:pt x="12232" y="2121259"/>
                </a:lnTo>
                <a:lnTo>
                  <a:pt x="16779" y="1989289"/>
                </a:lnTo>
                <a:lnTo>
                  <a:pt x="23209" y="1856108"/>
                </a:lnTo>
                <a:lnTo>
                  <a:pt x="30893" y="1721716"/>
                </a:lnTo>
                <a:lnTo>
                  <a:pt x="38264" y="1586720"/>
                </a:lnTo>
                <a:lnTo>
                  <a:pt x="47673" y="1451723"/>
                </a:lnTo>
                <a:lnTo>
                  <a:pt x="58964" y="1314910"/>
                </a:lnTo>
                <a:lnTo>
                  <a:pt x="70255" y="1179913"/>
                </a:lnTo>
                <a:lnTo>
                  <a:pt x="83271" y="1042495"/>
                </a:lnTo>
                <a:lnTo>
                  <a:pt x="97542" y="904471"/>
                </a:lnTo>
                <a:lnTo>
                  <a:pt x="112596" y="768263"/>
                </a:lnTo>
                <a:lnTo>
                  <a:pt x="130160" y="630240"/>
                </a:lnTo>
                <a:lnTo>
                  <a:pt x="148978" y="492821"/>
                </a:lnTo>
                <a:lnTo>
                  <a:pt x="167640" y="354798"/>
                </a:lnTo>
                <a:lnTo>
                  <a:pt x="189438" y="217380"/>
                </a:lnTo>
                <a:lnTo>
                  <a:pt x="211706" y="80567"/>
                </a:lnTo>
                <a:close/>
              </a:path>
            </a:pathLst>
          </a:custGeom>
        </p:spPr>
      </p:pic>
      <p:sp>
        <p:nvSpPr>
          <p:cNvPr id="17" name="Freeform 5">
            <a:extLst>
              <a:ext uri="{FF2B5EF4-FFF2-40B4-BE49-F238E27FC236}">
                <a16:creationId xmlns:a16="http://schemas.microsoft.com/office/drawing/2014/main" id="{2D529E20-662F-4915-ACD7-970C026FDB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5677511" flipH="1">
            <a:off x="3545327" y="190332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Tree>
    <p:extLst>
      <p:ext uri="{BB962C8B-B14F-4D97-AF65-F5344CB8AC3E}">
        <p14:creationId xmlns:p14="http://schemas.microsoft.com/office/powerpoint/2010/main" val="7633128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107" name="Group 2106">
            <a:extLst>
              <a:ext uri="{FF2B5EF4-FFF2-40B4-BE49-F238E27FC236}">
                <a16:creationId xmlns:a16="http://schemas.microsoft.com/office/drawing/2014/main" id="{AB8E3704-0CB2-48C2-A46B-EDB6271857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108" name="Rectangle 2107">
              <a:extLst>
                <a:ext uri="{FF2B5EF4-FFF2-40B4-BE49-F238E27FC236}">
                  <a16:creationId xmlns:a16="http://schemas.microsoft.com/office/drawing/2014/main" id="{36872906-1D7A-472A-B90B-D4B00113A0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109" name="Freeform 5">
              <a:extLst>
                <a:ext uri="{FF2B5EF4-FFF2-40B4-BE49-F238E27FC236}">
                  <a16:creationId xmlns:a16="http://schemas.microsoft.com/office/drawing/2014/main" id="{C09D3A24-9F80-4EC9-9D80-28C5CBA8F8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2111" name="Rectangle 2110">
            <a:extLst>
              <a:ext uri="{FF2B5EF4-FFF2-40B4-BE49-F238E27FC236}">
                <a16:creationId xmlns:a16="http://schemas.microsoft.com/office/drawing/2014/main" id="{F4C2B571-8160-4749-AB99-260E8052A9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2113" name="Rectangle 2112">
            <a:extLst>
              <a:ext uri="{FF2B5EF4-FFF2-40B4-BE49-F238E27FC236}">
                <a16:creationId xmlns:a16="http://schemas.microsoft.com/office/drawing/2014/main" id="{491A5E26-1F21-459D-8C03-ADB057B090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6" name="Picture 5">
            <a:extLst>
              <a:ext uri="{FF2B5EF4-FFF2-40B4-BE49-F238E27FC236}">
                <a16:creationId xmlns:a16="http://schemas.microsoft.com/office/drawing/2014/main" id="{B3514BE1-2BD1-2288-E949-4400DA86CF9C}"/>
              </a:ext>
            </a:extLst>
          </p:cNvPr>
          <p:cNvPicPr>
            <a:picLocks noChangeAspect="1"/>
          </p:cNvPicPr>
          <p:nvPr/>
        </p:nvPicPr>
        <p:blipFill rotWithShape="1">
          <a:blip r:embed="rId3">
            <a:alphaModFix amt="40000"/>
          </a:blip>
          <a:srcRect t="2590" r="1" b="1"/>
          <a:stretch/>
        </p:blipFill>
        <p:spPr>
          <a:xfrm>
            <a:off x="20" y="10"/>
            <a:ext cx="6089884" cy="6857990"/>
          </a:xfrm>
          <a:prstGeom prst="rect">
            <a:avLst/>
          </a:prstGeom>
        </p:spPr>
      </p:pic>
      <p:pic>
        <p:nvPicPr>
          <p:cNvPr id="2052" name="Picture 4" descr="Lgbtq People Of Color Support Group Hand Fist Raised Up Rainbow Colors Lgbt  Pride Love Stock Illustration - Download Image Now - iStock">
            <a:extLst>
              <a:ext uri="{FF2B5EF4-FFF2-40B4-BE49-F238E27FC236}">
                <a16:creationId xmlns:a16="http://schemas.microsoft.com/office/drawing/2014/main" id="{16295855-5445-A6D2-528D-BCF347CD5B1B}"/>
              </a:ext>
            </a:extLst>
          </p:cNvPr>
          <p:cNvPicPr>
            <a:picLocks noChangeAspect="1" noChangeArrowheads="1"/>
          </p:cNvPicPr>
          <p:nvPr/>
        </p:nvPicPr>
        <p:blipFill rotWithShape="1">
          <a:blip r:embed="rId4">
            <a:alphaModFix amt="40000"/>
            <a:extLst>
              <a:ext uri="{28A0092B-C50C-407E-A947-70E740481C1C}">
                <a14:useLocalDpi xmlns:a14="http://schemas.microsoft.com/office/drawing/2010/main" val="0"/>
              </a:ext>
            </a:extLst>
          </a:blip>
          <a:srcRect l="22966" r="22118" b="-1"/>
          <a:stretch/>
        </p:blipFill>
        <p:spPr bwMode="auto">
          <a:xfrm>
            <a:off x="6089904" y="0"/>
            <a:ext cx="6099048"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2B999F9-D01E-7CAA-0330-5AA992E074AF}"/>
              </a:ext>
            </a:extLst>
          </p:cNvPr>
          <p:cNvSpPr txBox="1"/>
          <p:nvPr/>
        </p:nvSpPr>
        <p:spPr>
          <a:xfrm>
            <a:off x="1115390" y="2433841"/>
            <a:ext cx="10292630" cy="1909559"/>
          </a:xfrm>
          <a:prstGeom prst="rect">
            <a:avLst/>
          </a:prstGeom>
        </p:spPr>
        <p:txBody>
          <a:bodyPr vert="horz" lIns="91440" tIns="45720" rIns="91440" bIns="45720" rtlCol="0" anchor="b">
            <a:normAutofit/>
          </a:bodyPr>
          <a:lstStyle/>
          <a:p>
            <a:pPr>
              <a:spcBef>
                <a:spcPct val="0"/>
              </a:spcBef>
              <a:spcAft>
                <a:spcPts val="600"/>
              </a:spcAft>
            </a:pPr>
            <a:r>
              <a:rPr lang="en-US" sz="5400" dirty="0">
                <a:latin typeface="+mj-lt"/>
                <a:ea typeface="+mj-ea"/>
                <a:cs typeface="+mj-cs"/>
              </a:rPr>
              <a:t>We Need to Speak and Be Heard.</a:t>
            </a:r>
          </a:p>
        </p:txBody>
      </p:sp>
    </p:spTree>
    <p:extLst>
      <p:ext uri="{BB962C8B-B14F-4D97-AF65-F5344CB8AC3E}">
        <p14:creationId xmlns:p14="http://schemas.microsoft.com/office/powerpoint/2010/main" val="2795531887"/>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E0488BA-180E-40D8-8350-4B17917955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0BCEE8F-4D78-4F37-96FA-199ACE775ED2}"/>
              </a:ext>
            </a:extLst>
          </p:cNvPr>
          <p:cNvPicPr>
            <a:picLocks noChangeAspect="1"/>
          </p:cNvPicPr>
          <p:nvPr/>
        </p:nvPicPr>
        <p:blipFill rotWithShape="1">
          <a:blip r:embed="rId2">
            <a:alphaModFix amt="40000"/>
          </a:blip>
          <a:srcRect t="1788" b="13943"/>
          <a:stretch/>
        </p:blipFill>
        <p:spPr>
          <a:xfrm>
            <a:off x="20" y="10"/>
            <a:ext cx="12191980" cy="6857990"/>
          </a:xfrm>
          <a:prstGeom prst="rect">
            <a:avLst/>
          </a:prstGeom>
        </p:spPr>
      </p:pic>
      <p:sp>
        <p:nvSpPr>
          <p:cNvPr id="2" name="Title 1">
            <a:extLst>
              <a:ext uri="{FF2B5EF4-FFF2-40B4-BE49-F238E27FC236}">
                <a16:creationId xmlns:a16="http://schemas.microsoft.com/office/drawing/2014/main" id="{7E0DB880-48D6-2255-0365-4338F815CBE1}"/>
              </a:ext>
            </a:extLst>
          </p:cNvPr>
          <p:cNvSpPr>
            <a:spLocks noGrp="1"/>
          </p:cNvSpPr>
          <p:nvPr>
            <p:ph type="title"/>
          </p:nvPr>
        </p:nvSpPr>
        <p:spPr>
          <a:xfrm>
            <a:off x="1154954" y="973668"/>
            <a:ext cx="8761413" cy="706964"/>
          </a:xfrm>
        </p:spPr>
        <p:txBody>
          <a:bodyPr>
            <a:normAutofit/>
          </a:bodyPr>
          <a:lstStyle/>
          <a:p>
            <a:r>
              <a:rPr lang="en-US" dirty="0">
                <a:solidFill>
                  <a:schemeClr val="tx1"/>
                </a:solidFill>
              </a:rPr>
              <a:t> </a:t>
            </a:r>
          </a:p>
        </p:txBody>
      </p:sp>
      <p:sp>
        <p:nvSpPr>
          <p:cNvPr id="3" name="Content Placeholder 2">
            <a:extLst>
              <a:ext uri="{FF2B5EF4-FFF2-40B4-BE49-F238E27FC236}">
                <a16:creationId xmlns:a16="http://schemas.microsoft.com/office/drawing/2014/main" id="{FD197B47-08C2-9EC7-E382-CF9A0D7064B2}"/>
              </a:ext>
            </a:extLst>
          </p:cNvPr>
          <p:cNvSpPr>
            <a:spLocks noGrp="1"/>
          </p:cNvSpPr>
          <p:nvPr>
            <p:ph idx="1"/>
          </p:nvPr>
        </p:nvSpPr>
        <p:spPr>
          <a:xfrm>
            <a:off x="1154954" y="2603500"/>
            <a:ext cx="8825659" cy="3416300"/>
          </a:xfrm>
        </p:spPr>
        <p:txBody>
          <a:bodyPr>
            <a:normAutofit/>
          </a:bodyPr>
          <a:lstStyle/>
          <a:p>
            <a:pPr marL="0" indent="0">
              <a:lnSpc>
                <a:spcPct val="90000"/>
              </a:lnSpc>
              <a:buNone/>
            </a:pPr>
            <a:r>
              <a:rPr lang="en-US" sz="1700" dirty="0">
                <a:solidFill>
                  <a:schemeClr val="tx1"/>
                </a:solidFill>
              </a:rPr>
              <a:t>For my LGBT elders and siblings from around the world, the word “queer” is used in this presentation. Many young people in the community have chosen to reclaim this term. I mean no disrespect by using this term, and you may choose to substitute it with the term of your choosing. </a:t>
            </a:r>
          </a:p>
          <a:p>
            <a:pPr marL="0" indent="0">
              <a:lnSpc>
                <a:spcPct val="90000"/>
              </a:lnSpc>
              <a:buNone/>
            </a:pPr>
            <a:r>
              <a:rPr lang="en-US" sz="1700" dirty="0">
                <a:solidFill>
                  <a:schemeClr val="tx1"/>
                </a:solidFill>
              </a:rPr>
              <a:t>For our straight and cis friends, please be aware that the term “queer” has until recently been used as a slur against LGBT individuals in the West and is </a:t>
            </a:r>
            <a:r>
              <a:rPr lang="en-US" sz="1700" b="1" dirty="0">
                <a:solidFill>
                  <a:schemeClr val="tx1"/>
                </a:solidFill>
              </a:rPr>
              <a:t>still</a:t>
            </a:r>
            <a:r>
              <a:rPr lang="en-US" sz="1700" dirty="0">
                <a:solidFill>
                  <a:schemeClr val="tx1"/>
                </a:solidFill>
              </a:rPr>
              <a:t> used as a slur in some parts of the globe. If someone has not chosen to identify themselves as queer, </a:t>
            </a:r>
            <a:r>
              <a:rPr lang="en-US" sz="1700" i="1" dirty="0">
                <a:solidFill>
                  <a:schemeClr val="tx1"/>
                </a:solidFill>
              </a:rPr>
              <a:t>please do not refer to them as such. I ask that you use their preferred terms.</a:t>
            </a:r>
          </a:p>
          <a:p>
            <a:pPr marL="0" indent="0">
              <a:lnSpc>
                <a:spcPct val="90000"/>
              </a:lnSpc>
              <a:buNone/>
            </a:pPr>
            <a:endParaRPr lang="en-US" sz="1700" dirty="0">
              <a:solidFill>
                <a:schemeClr val="tx1"/>
              </a:solidFill>
            </a:endParaRPr>
          </a:p>
          <a:p>
            <a:pPr marL="0" indent="0">
              <a:lnSpc>
                <a:spcPct val="90000"/>
              </a:lnSpc>
              <a:buNone/>
            </a:pPr>
            <a:r>
              <a:rPr lang="en-US" sz="1700" b="1" dirty="0">
                <a:solidFill>
                  <a:schemeClr val="tx1"/>
                </a:solidFill>
              </a:rPr>
              <a:t>Please be respectful! </a:t>
            </a:r>
          </a:p>
        </p:txBody>
      </p:sp>
    </p:spTree>
    <p:extLst>
      <p:ext uri="{BB962C8B-B14F-4D97-AF65-F5344CB8AC3E}">
        <p14:creationId xmlns:p14="http://schemas.microsoft.com/office/powerpoint/2010/main" val="3501481329"/>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9EA2611-DCBA-4E97-A2B2-9A466E76B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dk2"/>
          </a:fillRef>
          <a:effectRef idx="0">
            <a:schemeClr val="accent1"/>
          </a:effectRef>
          <a:fontRef idx="minor">
            <a:schemeClr val="lt1"/>
          </a:fontRef>
        </p:style>
        <p:txBody>
          <a:bodyPr/>
          <a:lstStyle/>
          <a:p>
            <a:endParaRPr lang="en-US"/>
          </a:p>
        </p:txBody>
      </p:sp>
      <p:sp>
        <p:nvSpPr>
          <p:cNvPr id="16" name="Freeform 5">
            <a:extLst>
              <a:ext uri="{FF2B5EF4-FFF2-40B4-BE49-F238E27FC236}">
                <a16:creationId xmlns:a16="http://schemas.microsoft.com/office/drawing/2014/main" id="{BBC615D1-6E12-40EF-915B-316CFDB550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txBody>
          <a:bodyPr/>
          <a:lstStyle/>
          <a:p>
            <a:endParaRPr lang="en-US"/>
          </a:p>
        </p:txBody>
      </p:sp>
      <p:sp>
        <p:nvSpPr>
          <p:cNvPr id="18" name="Freeform 5">
            <a:extLst>
              <a:ext uri="{FF2B5EF4-FFF2-40B4-BE49-F238E27FC236}">
                <a16:creationId xmlns:a16="http://schemas.microsoft.com/office/drawing/2014/main" id="{B9797D36-DE1E-47CD-881A-6C1F582826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537676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txBody>
          <a:bodyPr/>
          <a:lstStyle/>
          <a:p>
            <a:endParaRPr lang="en-US"/>
          </a:p>
        </p:txBody>
      </p:sp>
      <p:sp>
        <p:nvSpPr>
          <p:cNvPr id="2" name="Title 1">
            <a:extLst>
              <a:ext uri="{FF2B5EF4-FFF2-40B4-BE49-F238E27FC236}">
                <a16:creationId xmlns:a16="http://schemas.microsoft.com/office/drawing/2014/main" id="{4A82E6D1-DD50-7ADF-80C9-3CBEB3040F06}"/>
              </a:ext>
            </a:extLst>
          </p:cNvPr>
          <p:cNvSpPr>
            <a:spLocks noGrp="1"/>
          </p:cNvSpPr>
          <p:nvPr>
            <p:ph type="title"/>
          </p:nvPr>
        </p:nvSpPr>
        <p:spPr>
          <a:xfrm>
            <a:off x="639098" y="629265"/>
            <a:ext cx="6072776" cy="1622322"/>
          </a:xfrm>
        </p:spPr>
        <p:txBody>
          <a:bodyPr>
            <a:normAutofit/>
          </a:bodyPr>
          <a:lstStyle/>
          <a:p>
            <a:r>
              <a:rPr lang="en-US" dirty="0">
                <a:solidFill>
                  <a:srgbClr val="FFFFFF"/>
                </a:solidFill>
              </a:rPr>
              <a:t>Gender Inclusivity</a:t>
            </a:r>
          </a:p>
        </p:txBody>
      </p:sp>
      <p:pic>
        <p:nvPicPr>
          <p:cNvPr id="5" name="Picture 4" descr="Cut-out symbol of transgender">
            <a:extLst>
              <a:ext uri="{FF2B5EF4-FFF2-40B4-BE49-F238E27FC236}">
                <a16:creationId xmlns:a16="http://schemas.microsoft.com/office/drawing/2014/main" id="{1A350194-92FE-1B8A-12D0-D2C0B0C9573B}"/>
              </a:ext>
            </a:extLst>
          </p:cNvPr>
          <p:cNvPicPr>
            <a:picLocks noChangeAspect="1"/>
          </p:cNvPicPr>
          <p:nvPr/>
        </p:nvPicPr>
        <p:blipFill rotWithShape="1">
          <a:blip r:embed="rId2"/>
          <a:srcRect l="23537" r="20669" b="-2"/>
          <a:stretch/>
        </p:blipFill>
        <p:spPr>
          <a:xfrm>
            <a:off x="6774511" y="480060"/>
            <a:ext cx="4929808" cy="5897880"/>
          </a:xfrm>
          <a:custGeom>
            <a:avLst/>
            <a:gdLst/>
            <a:ahLst/>
            <a:cxnLst/>
            <a:rect l="l" t="t" r="r" b="b"/>
            <a:pathLst>
              <a:path w="4929808" h="5897880">
                <a:moveTo>
                  <a:pt x="104535" y="0"/>
                </a:moveTo>
                <a:lnTo>
                  <a:pt x="2751151" y="0"/>
                </a:lnTo>
                <a:lnTo>
                  <a:pt x="4769032" y="0"/>
                </a:lnTo>
                <a:lnTo>
                  <a:pt x="4929808" y="0"/>
                </a:lnTo>
                <a:lnTo>
                  <a:pt x="4929808" y="5897880"/>
                </a:lnTo>
                <a:lnTo>
                  <a:pt x="4769032" y="5897880"/>
                </a:lnTo>
                <a:lnTo>
                  <a:pt x="2751151" y="5897880"/>
                </a:lnTo>
                <a:lnTo>
                  <a:pt x="0" y="5897880"/>
                </a:lnTo>
                <a:lnTo>
                  <a:pt x="0" y="5896985"/>
                </a:lnTo>
                <a:lnTo>
                  <a:pt x="103291" y="5896985"/>
                </a:lnTo>
                <a:lnTo>
                  <a:pt x="112340" y="5838313"/>
                </a:lnTo>
                <a:lnTo>
                  <a:pt x="123631" y="5762037"/>
                </a:lnTo>
                <a:lnTo>
                  <a:pt x="135550" y="5671232"/>
                </a:lnTo>
                <a:lnTo>
                  <a:pt x="149820" y="5563476"/>
                </a:lnTo>
                <a:lnTo>
                  <a:pt x="164875" y="5444219"/>
                </a:lnTo>
                <a:lnTo>
                  <a:pt x="180714" y="5309828"/>
                </a:lnTo>
                <a:lnTo>
                  <a:pt x="197494" y="5163329"/>
                </a:lnTo>
                <a:lnTo>
                  <a:pt x="214273" y="5004117"/>
                </a:lnTo>
                <a:lnTo>
                  <a:pt x="231367" y="4834615"/>
                </a:lnTo>
                <a:lnTo>
                  <a:pt x="247205" y="4651794"/>
                </a:lnTo>
                <a:lnTo>
                  <a:pt x="262417" y="4460498"/>
                </a:lnTo>
                <a:lnTo>
                  <a:pt x="276217" y="4258305"/>
                </a:lnTo>
                <a:lnTo>
                  <a:pt x="289390" y="4047637"/>
                </a:lnTo>
                <a:lnTo>
                  <a:pt x="301779" y="3827889"/>
                </a:lnTo>
                <a:lnTo>
                  <a:pt x="306170" y="3715291"/>
                </a:lnTo>
                <a:lnTo>
                  <a:pt x="311031" y="3600271"/>
                </a:lnTo>
                <a:lnTo>
                  <a:pt x="315579" y="3483435"/>
                </a:lnTo>
                <a:lnTo>
                  <a:pt x="318558" y="3365994"/>
                </a:lnTo>
                <a:lnTo>
                  <a:pt x="321224" y="3246131"/>
                </a:lnTo>
                <a:lnTo>
                  <a:pt x="324047" y="3125058"/>
                </a:lnTo>
                <a:lnTo>
                  <a:pt x="325929" y="3001563"/>
                </a:lnTo>
                <a:lnTo>
                  <a:pt x="325929" y="2876858"/>
                </a:lnTo>
                <a:lnTo>
                  <a:pt x="326870" y="2750941"/>
                </a:lnTo>
                <a:lnTo>
                  <a:pt x="325929" y="2623814"/>
                </a:lnTo>
                <a:lnTo>
                  <a:pt x="324047" y="2494871"/>
                </a:lnTo>
                <a:lnTo>
                  <a:pt x="322322" y="2365928"/>
                </a:lnTo>
                <a:lnTo>
                  <a:pt x="318558" y="2235169"/>
                </a:lnTo>
                <a:lnTo>
                  <a:pt x="314638" y="2103199"/>
                </a:lnTo>
                <a:lnTo>
                  <a:pt x="310090" y="1971229"/>
                </a:lnTo>
                <a:lnTo>
                  <a:pt x="303660" y="1838048"/>
                </a:lnTo>
                <a:lnTo>
                  <a:pt x="295976" y="1703656"/>
                </a:lnTo>
                <a:lnTo>
                  <a:pt x="288606" y="1568660"/>
                </a:lnTo>
                <a:lnTo>
                  <a:pt x="279197" y="1433663"/>
                </a:lnTo>
                <a:lnTo>
                  <a:pt x="267906" y="1296850"/>
                </a:lnTo>
                <a:lnTo>
                  <a:pt x="256615" y="1161853"/>
                </a:lnTo>
                <a:lnTo>
                  <a:pt x="243598" y="1024435"/>
                </a:lnTo>
                <a:lnTo>
                  <a:pt x="229328" y="886411"/>
                </a:lnTo>
                <a:lnTo>
                  <a:pt x="214273" y="750203"/>
                </a:lnTo>
                <a:lnTo>
                  <a:pt x="196709" y="612180"/>
                </a:lnTo>
                <a:lnTo>
                  <a:pt x="177891" y="474761"/>
                </a:lnTo>
                <a:lnTo>
                  <a:pt x="159229" y="336738"/>
                </a:lnTo>
                <a:lnTo>
                  <a:pt x="137432" y="199320"/>
                </a:lnTo>
                <a:lnTo>
                  <a:pt x="115163" y="62507"/>
                </a:lnTo>
                <a:close/>
              </a:path>
            </a:pathLst>
          </a:custGeom>
        </p:spPr>
      </p:pic>
      <p:sp>
        <p:nvSpPr>
          <p:cNvPr id="20" name="Rectangle 19">
            <a:extLst>
              <a:ext uri="{FF2B5EF4-FFF2-40B4-BE49-F238E27FC236}">
                <a16:creationId xmlns:a16="http://schemas.microsoft.com/office/drawing/2014/main" id="{4A2FAF1F-F462-46AF-A9E6-CC93C4E2C3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Oval 21">
            <a:extLst>
              <a:ext uri="{FF2B5EF4-FFF2-40B4-BE49-F238E27FC236}">
                <a16:creationId xmlns:a16="http://schemas.microsoft.com/office/drawing/2014/main" id="{7146BED8-BAE9-42C5-A3DD-7B946445DB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4" name="Oval 23">
            <a:extLst>
              <a:ext uri="{FF2B5EF4-FFF2-40B4-BE49-F238E27FC236}">
                <a16:creationId xmlns:a16="http://schemas.microsoft.com/office/drawing/2014/main" id="{15765FE8-B62F-41E4-A73C-74C91A8FD9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 name="Content Placeholder 5">
            <a:extLst>
              <a:ext uri="{FF2B5EF4-FFF2-40B4-BE49-F238E27FC236}">
                <a16:creationId xmlns:a16="http://schemas.microsoft.com/office/drawing/2014/main" id="{E9691190-BE42-3084-2DCD-4765D165F20A}"/>
              </a:ext>
            </a:extLst>
          </p:cNvPr>
          <p:cNvSpPr>
            <a:spLocks noGrp="1"/>
          </p:cNvSpPr>
          <p:nvPr>
            <p:ph idx="1"/>
          </p:nvPr>
        </p:nvSpPr>
        <p:spPr>
          <a:xfrm>
            <a:off x="532881" y="2155092"/>
            <a:ext cx="8825659" cy="3416300"/>
          </a:xfrm>
        </p:spPr>
        <p:txBody>
          <a:bodyPr>
            <a:normAutofit fontScale="92500" lnSpcReduction="20000"/>
          </a:bodyPr>
          <a:lstStyle/>
          <a:p>
            <a:r>
              <a:rPr lang="en-US" dirty="0"/>
              <a:t>What are gender inclusive features?</a:t>
            </a:r>
          </a:p>
          <a:p>
            <a:pPr marL="0" indent="0">
              <a:buNone/>
            </a:pPr>
            <a:endParaRPr lang="en-US" dirty="0"/>
          </a:p>
          <a:p>
            <a:pPr marL="0" indent="0">
              <a:buNone/>
            </a:pPr>
            <a:r>
              <a:rPr lang="en-US" dirty="0"/>
              <a:t>At the very least, support for gender identity, preferred name, </a:t>
            </a:r>
          </a:p>
          <a:p>
            <a:pPr marL="0" indent="0">
              <a:buNone/>
            </a:pPr>
            <a:r>
              <a:rPr lang="en-US" dirty="0"/>
              <a:t>and pronouns in order to facilitate gender-inclusive care.</a:t>
            </a:r>
          </a:p>
          <a:p>
            <a:pPr marL="0" indent="0">
              <a:buNone/>
            </a:pPr>
            <a:endParaRPr lang="en-US" dirty="0"/>
          </a:p>
          <a:p>
            <a:pPr marL="0" indent="0">
              <a:buNone/>
            </a:pPr>
            <a:r>
              <a:rPr lang="en-US" dirty="0"/>
              <a:t>Gender-inclusive care </a:t>
            </a:r>
            <a:r>
              <a:rPr lang="en-US" b="1" u="sng" dirty="0"/>
              <a:t>requires</a:t>
            </a:r>
            <a:r>
              <a:rPr lang="en-US" dirty="0"/>
              <a:t> gender inclusive features.</a:t>
            </a:r>
          </a:p>
          <a:p>
            <a:pPr marL="0" indent="0">
              <a:buNone/>
            </a:pPr>
            <a:endParaRPr lang="en-US" dirty="0"/>
          </a:p>
          <a:p>
            <a:pPr marL="0" indent="0">
              <a:buNone/>
            </a:pPr>
            <a:r>
              <a:rPr lang="en-US" dirty="0"/>
              <a:t>Gender-inclusive care benefits everyone,  </a:t>
            </a:r>
          </a:p>
          <a:p>
            <a:pPr marL="0" indent="0">
              <a:buNone/>
            </a:pPr>
            <a:r>
              <a:rPr lang="en-US" dirty="0"/>
              <a:t>from transgender patients, to gender-nonconforming </a:t>
            </a:r>
          </a:p>
          <a:p>
            <a:pPr marL="0" indent="0">
              <a:buNone/>
            </a:pPr>
            <a:r>
              <a:rPr lang="en-US" dirty="0"/>
              <a:t>cisgender patients, and patients who are visibly queer.</a:t>
            </a:r>
          </a:p>
        </p:txBody>
      </p:sp>
    </p:spTree>
    <p:extLst>
      <p:ext uri="{BB962C8B-B14F-4D97-AF65-F5344CB8AC3E}">
        <p14:creationId xmlns:p14="http://schemas.microsoft.com/office/powerpoint/2010/main" val="273916009"/>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52224-F9F7-2553-08E7-3D6CFE3CB8E6}"/>
              </a:ext>
            </a:extLst>
          </p:cNvPr>
          <p:cNvSpPr>
            <a:spLocks noGrp="1"/>
          </p:cNvSpPr>
          <p:nvPr>
            <p:ph type="title"/>
          </p:nvPr>
        </p:nvSpPr>
        <p:spPr>
          <a:xfrm>
            <a:off x="1678097" y="1162703"/>
            <a:ext cx="8761413" cy="706964"/>
          </a:xfrm>
        </p:spPr>
        <p:txBody>
          <a:bodyPr/>
          <a:lstStyle/>
          <a:p>
            <a:pPr algn="ctr"/>
            <a:r>
              <a:rPr lang="en-US" dirty="0"/>
              <a:t>At Increased Risk</a:t>
            </a:r>
          </a:p>
        </p:txBody>
      </p:sp>
      <p:sp>
        <p:nvSpPr>
          <p:cNvPr id="3" name="Content Placeholder 2">
            <a:extLst>
              <a:ext uri="{FF2B5EF4-FFF2-40B4-BE49-F238E27FC236}">
                <a16:creationId xmlns:a16="http://schemas.microsoft.com/office/drawing/2014/main" id="{018E8A35-11F6-28C2-3684-8B0903CCADF7}"/>
              </a:ext>
            </a:extLst>
          </p:cNvPr>
          <p:cNvSpPr>
            <a:spLocks noGrp="1"/>
          </p:cNvSpPr>
          <p:nvPr>
            <p:ph idx="1"/>
          </p:nvPr>
        </p:nvSpPr>
        <p:spPr>
          <a:xfrm>
            <a:off x="275721" y="2695819"/>
            <a:ext cx="11878179" cy="3416300"/>
          </a:xfrm>
        </p:spPr>
        <p:txBody>
          <a:bodyPr>
            <a:normAutofit/>
          </a:bodyPr>
          <a:lstStyle/>
          <a:p>
            <a:r>
              <a:rPr lang="en-US" dirty="0"/>
              <a:t>Transgender and gender diverse (TGD) patients have an elevated risk of overall mortality ranging from 34% to 75%</a:t>
            </a:r>
            <a:r>
              <a:rPr lang="en-US" dirty="0">
                <a:solidFill>
                  <a:srgbClr val="333333"/>
                </a:solidFill>
              </a:rPr>
              <a:t> in compared to cisgender patients (Jackson et al., 2023). </a:t>
            </a:r>
            <a:endParaRPr lang="en-US" b="0" i="0" dirty="0">
              <a:solidFill>
                <a:srgbClr val="333333"/>
              </a:solidFill>
              <a:effectLst/>
            </a:endParaRPr>
          </a:p>
          <a:p>
            <a:r>
              <a:rPr lang="en-US" dirty="0">
                <a:solidFill>
                  <a:srgbClr val="333333"/>
                </a:solidFill>
              </a:rPr>
              <a:t>Transgender and GNC individuals may avoid receiving appropriate healthcare (decrease their frequency in seeking care) if their experience with providers leaves them feeling invalidated (Burgess et al., 2019). </a:t>
            </a:r>
          </a:p>
          <a:p>
            <a:r>
              <a:rPr lang="en-US" dirty="0"/>
              <a:t>Patients who change their sex may be more likely to experience a delay in care related to a demographic mismatch. A mismatch may be intentional for insurance purposes (Allison et al., 2021). </a:t>
            </a:r>
          </a:p>
          <a:p>
            <a:pPr marL="0" indent="0">
              <a:buNone/>
            </a:pPr>
            <a:r>
              <a:rPr lang="en-US" b="1" dirty="0"/>
              <a:t>Marginalized populations experience an Increased risk to their patient safety, this is not a phenomenon exclusive to transgender individuals. We need to pay attention to the experience of these patients in order to improve healthcare for all.  </a:t>
            </a:r>
          </a:p>
        </p:txBody>
      </p:sp>
    </p:spTree>
    <p:extLst>
      <p:ext uri="{BB962C8B-B14F-4D97-AF65-F5344CB8AC3E}">
        <p14:creationId xmlns:p14="http://schemas.microsoft.com/office/powerpoint/2010/main" val="35398809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096" name="Group 3095">
            <a:extLst>
              <a:ext uri="{FF2B5EF4-FFF2-40B4-BE49-F238E27FC236}">
                <a16:creationId xmlns:a16="http://schemas.microsoft.com/office/drawing/2014/main" id="{EAFCDBC4-4B1B-411C-B98F-3BEA15E378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3097" name="Rectangle 3096">
              <a:extLst>
                <a:ext uri="{FF2B5EF4-FFF2-40B4-BE49-F238E27FC236}">
                  <a16:creationId xmlns:a16="http://schemas.microsoft.com/office/drawing/2014/main" id="{9F0CD04C-4A8C-4FE0-B8DE-2DC2ECE558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098" name="Freeform 5">
              <a:extLst>
                <a:ext uri="{FF2B5EF4-FFF2-40B4-BE49-F238E27FC236}">
                  <a16:creationId xmlns:a16="http://schemas.microsoft.com/office/drawing/2014/main" id="{F0FBB6E0-3B9D-4C56-B391-B43BF8D592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3100" name="Rectangle 3099">
            <a:extLst>
              <a:ext uri="{FF2B5EF4-FFF2-40B4-BE49-F238E27FC236}">
                <a16:creationId xmlns:a16="http://schemas.microsoft.com/office/drawing/2014/main" id="{6A1F9196-C052-4485-9213-4FA3068506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3080" name="Picture 8" descr="Free photo female physician taking ntoes at checkup visit with wheelchair user, doing consultation in medical office. doctor examining senior patient with chronic disability and impairment.">
            <a:extLst>
              <a:ext uri="{FF2B5EF4-FFF2-40B4-BE49-F238E27FC236}">
                <a16:creationId xmlns:a16="http://schemas.microsoft.com/office/drawing/2014/main" id="{99D9BCDF-8B0D-CA9D-7E22-9B47171A7E0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968" r="3" b="5"/>
          <a:stretch/>
        </p:blipFill>
        <p:spPr bwMode="auto">
          <a:xfrm>
            <a:off x="1109764" y="1116180"/>
            <a:ext cx="4986235" cy="2693409"/>
          </a:xfrm>
          <a:prstGeom prst="roundRect">
            <a:avLst>
              <a:gd name="adj" fmla="val 1858"/>
            </a:avLst>
          </a:prstGeom>
          <a:noFill/>
          <a:effectLst>
            <a:outerShdw blurRad="50800" dist="50800" dir="54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3076" name="Picture 4" descr="Step Aside COWs, WOWs and iPhones. Zebra Devices Now Support Epic Rover |  Healthcare IT Today">
            <a:extLst>
              <a:ext uri="{FF2B5EF4-FFF2-40B4-BE49-F238E27FC236}">
                <a16:creationId xmlns:a16="http://schemas.microsoft.com/office/drawing/2014/main" id="{7433148E-678A-F2C1-B5E9-FA98AA59D1D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9450"/>
          <a:stretch/>
        </p:blipFill>
        <p:spPr bwMode="auto">
          <a:xfrm>
            <a:off x="1109764" y="3972391"/>
            <a:ext cx="2409362" cy="1769429"/>
          </a:xfrm>
          <a:prstGeom prst="roundRect">
            <a:avLst>
              <a:gd name="adj" fmla="val 1858"/>
            </a:avLst>
          </a:prstGeom>
          <a:noFill/>
          <a:effectLst>
            <a:outerShdw blurRad="50800" dist="50800" dir="54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3082" name="Picture 10" descr="What Does a Clinical Lab Scientist Do?">
            <a:extLst>
              <a:ext uri="{FF2B5EF4-FFF2-40B4-BE49-F238E27FC236}">
                <a16:creationId xmlns:a16="http://schemas.microsoft.com/office/drawing/2014/main" id="{78E63623-66DA-ECFB-2DDA-980A31474A2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9108" b="-1"/>
          <a:stretch/>
        </p:blipFill>
        <p:spPr bwMode="auto">
          <a:xfrm>
            <a:off x="3685052" y="3972391"/>
            <a:ext cx="2409359" cy="1769429"/>
          </a:xfrm>
          <a:prstGeom prst="roundRect">
            <a:avLst>
              <a:gd name="adj" fmla="val 1858"/>
            </a:avLst>
          </a:prstGeom>
          <a:noFill/>
          <a:effectLst>
            <a:outerShdw blurRad="50800" dist="50800" dir="54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3DECEFC-5461-D83E-00E2-95BDC77440D1}"/>
              </a:ext>
            </a:extLst>
          </p:cNvPr>
          <p:cNvSpPr txBox="1"/>
          <p:nvPr/>
        </p:nvSpPr>
        <p:spPr>
          <a:xfrm>
            <a:off x="6773690" y="3198167"/>
            <a:ext cx="4498753" cy="461665"/>
          </a:xfrm>
          <a:prstGeom prst="rect">
            <a:avLst/>
          </a:prstGeom>
          <a:noFill/>
        </p:spPr>
        <p:txBody>
          <a:bodyPr wrap="square" rtlCol="0">
            <a:spAutoFit/>
          </a:bodyPr>
          <a:lstStyle/>
          <a:p>
            <a:r>
              <a:rPr lang="en-US" sz="2400" dirty="0">
                <a:solidFill>
                  <a:schemeClr val="bg1"/>
                </a:solidFill>
              </a:rPr>
              <a:t>“Where does my PHI go?”</a:t>
            </a:r>
          </a:p>
        </p:txBody>
      </p:sp>
    </p:spTree>
    <p:extLst>
      <p:ext uri="{BB962C8B-B14F-4D97-AF65-F5344CB8AC3E}">
        <p14:creationId xmlns:p14="http://schemas.microsoft.com/office/powerpoint/2010/main" val="41360314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F70C2B8F-6B1B-46D5-86E6-40F36C695F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a:lstStyle/>
          <a:p>
            <a:endParaRPr lang="en-US"/>
          </a:p>
        </p:txBody>
      </p:sp>
      <p:sp>
        <p:nvSpPr>
          <p:cNvPr id="1033" name="Freeform 5">
            <a:extLst>
              <a:ext uri="{FF2B5EF4-FFF2-40B4-BE49-F238E27FC236}">
                <a16:creationId xmlns:a16="http://schemas.microsoft.com/office/drawing/2014/main" id="{DB521824-592C-476A-AB0A-CA0C6D1F34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txBody>
          <a:bodyPr/>
          <a:lstStyle/>
          <a:p>
            <a:endParaRPr lang="en-US"/>
          </a:p>
        </p:txBody>
      </p:sp>
      <p:sp>
        <p:nvSpPr>
          <p:cNvPr id="1035" name="Freeform: Shape 1034">
            <a:extLst>
              <a:ext uri="{FF2B5EF4-FFF2-40B4-BE49-F238E27FC236}">
                <a16:creationId xmlns:a16="http://schemas.microsoft.com/office/drawing/2014/main" id="{A2749EFA-8EE4-4EB8-9424-8E593B932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50898" y="638067"/>
            <a:ext cx="6053670" cy="5581866"/>
          </a:xfrm>
          <a:custGeom>
            <a:avLst/>
            <a:gdLst>
              <a:gd name="connsiteX0" fmla="*/ 6053670 w 6053670"/>
              <a:gd name="connsiteY0" fmla="*/ 1098 h 5581866"/>
              <a:gd name="connsiteX1" fmla="*/ 6053670 w 6053670"/>
              <a:gd name="connsiteY1" fmla="*/ 514028 h 5581866"/>
              <a:gd name="connsiteX2" fmla="*/ 6053670 w 6053670"/>
              <a:gd name="connsiteY2" fmla="*/ 1254558 h 5581866"/>
              <a:gd name="connsiteX3" fmla="*/ 6053670 w 6053670"/>
              <a:gd name="connsiteY3" fmla="*/ 5581866 h 5581866"/>
              <a:gd name="connsiteX4" fmla="*/ 0 w 6053670"/>
              <a:gd name="connsiteY4" fmla="*/ 5581866 h 5581866"/>
              <a:gd name="connsiteX5" fmla="*/ 0 w 6053670"/>
              <a:gd name="connsiteY5" fmla="*/ 1249853 h 5581866"/>
              <a:gd name="connsiteX6" fmla="*/ 0 w 6053670"/>
              <a:gd name="connsiteY6" fmla="*/ 514028 h 5581866"/>
              <a:gd name="connsiteX7" fmla="*/ 0 w 6053670"/>
              <a:gd name="connsiteY7" fmla="*/ 0 h 5581866"/>
              <a:gd name="connsiteX8" fmla="*/ 35717 w 6053670"/>
              <a:gd name="connsiteY8" fmla="*/ 5488 h 5581866"/>
              <a:gd name="connsiteX9" fmla="*/ 140445 w 6053670"/>
              <a:gd name="connsiteY9" fmla="*/ 21641 h 5581866"/>
              <a:gd name="connsiteX10" fmla="*/ 216722 w 6053670"/>
              <a:gd name="connsiteY10" fmla="*/ 32932 h 5581866"/>
              <a:gd name="connsiteX11" fmla="*/ 307527 w 6053670"/>
              <a:gd name="connsiteY11" fmla="*/ 44850 h 5581866"/>
              <a:gd name="connsiteX12" fmla="*/ 415282 w 6053670"/>
              <a:gd name="connsiteY12" fmla="*/ 59121 h 5581866"/>
              <a:gd name="connsiteX13" fmla="*/ 534539 w 6053670"/>
              <a:gd name="connsiteY13" fmla="*/ 74175 h 5581866"/>
              <a:gd name="connsiteX14" fmla="*/ 668931 w 6053670"/>
              <a:gd name="connsiteY14" fmla="*/ 90014 h 5581866"/>
              <a:gd name="connsiteX15" fmla="*/ 815430 w 6053670"/>
              <a:gd name="connsiteY15" fmla="*/ 106794 h 5581866"/>
              <a:gd name="connsiteX16" fmla="*/ 974641 w 6053670"/>
              <a:gd name="connsiteY16" fmla="*/ 123574 h 5581866"/>
              <a:gd name="connsiteX17" fmla="*/ 1144144 w 6053670"/>
              <a:gd name="connsiteY17" fmla="*/ 140667 h 5581866"/>
              <a:gd name="connsiteX18" fmla="*/ 1326965 w 6053670"/>
              <a:gd name="connsiteY18" fmla="*/ 156506 h 5581866"/>
              <a:gd name="connsiteX19" fmla="*/ 1518261 w 6053670"/>
              <a:gd name="connsiteY19" fmla="*/ 171717 h 5581866"/>
              <a:gd name="connsiteX20" fmla="*/ 1720453 w 6053670"/>
              <a:gd name="connsiteY20" fmla="*/ 185518 h 5581866"/>
              <a:gd name="connsiteX21" fmla="*/ 1931121 w 6053670"/>
              <a:gd name="connsiteY21" fmla="*/ 198690 h 5581866"/>
              <a:gd name="connsiteX22" fmla="*/ 2150869 w 6053670"/>
              <a:gd name="connsiteY22" fmla="*/ 211079 h 5581866"/>
              <a:gd name="connsiteX23" fmla="*/ 2263467 w 6053670"/>
              <a:gd name="connsiteY23" fmla="*/ 215470 h 5581866"/>
              <a:gd name="connsiteX24" fmla="*/ 2378487 w 6053670"/>
              <a:gd name="connsiteY24" fmla="*/ 220332 h 5581866"/>
              <a:gd name="connsiteX25" fmla="*/ 2495323 w 6053670"/>
              <a:gd name="connsiteY25" fmla="*/ 224879 h 5581866"/>
              <a:gd name="connsiteX26" fmla="*/ 2612764 w 6053670"/>
              <a:gd name="connsiteY26" fmla="*/ 227859 h 5581866"/>
              <a:gd name="connsiteX27" fmla="*/ 2732627 w 6053670"/>
              <a:gd name="connsiteY27" fmla="*/ 230525 h 5581866"/>
              <a:gd name="connsiteX28" fmla="*/ 2853700 w 6053670"/>
              <a:gd name="connsiteY28" fmla="*/ 233348 h 5581866"/>
              <a:gd name="connsiteX29" fmla="*/ 2977195 w 6053670"/>
              <a:gd name="connsiteY29" fmla="*/ 235229 h 5581866"/>
              <a:gd name="connsiteX30" fmla="*/ 3101900 w 6053670"/>
              <a:gd name="connsiteY30" fmla="*/ 235229 h 5581866"/>
              <a:gd name="connsiteX31" fmla="*/ 3227817 w 6053670"/>
              <a:gd name="connsiteY31" fmla="*/ 236170 h 5581866"/>
              <a:gd name="connsiteX32" fmla="*/ 3354944 w 6053670"/>
              <a:gd name="connsiteY32" fmla="*/ 235229 h 5581866"/>
              <a:gd name="connsiteX33" fmla="*/ 3483887 w 6053670"/>
              <a:gd name="connsiteY33" fmla="*/ 233348 h 5581866"/>
              <a:gd name="connsiteX34" fmla="*/ 3612830 w 6053670"/>
              <a:gd name="connsiteY34" fmla="*/ 231623 h 5581866"/>
              <a:gd name="connsiteX35" fmla="*/ 3743589 w 6053670"/>
              <a:gd name="connsiteY35" fmla="*/ 227859 h 5581866"/>
              <a:gd name="connsiteX36" fmla="*/ 3875559 w 6053670"/>
              <a:gd name="connsiteY36" fmla="*/ 223938 h 5581866"/>
              <a:gd name="connsiteX37" fmla="*/ 4007529 w 6053670"/>
              <a:gd name="connsiteY37" fmla="*/ 219391 h 5581866"/>
              <a:gd name="connsiteX38" fmla="*/ 4140710 w 6053670"/>
              <a:gd name="connsiteY38" fmla="*/ 212961 h 5581866"/>
              <a:gd name="connsiteX39" fmla="*/ 4275102 w 6053670"/>
              <a:gd name="connsiteY39" fmla="*/ 205277 h 5581866"/>
              <a:gd name="connsiteX40" fmla="*/ 4410098 w 6053670"/>
              <a:gd name="connsiteY40" fmla="*/ 197907 h 5581866"/>
              <a:gd name="connsiteX41" fmla="*/ 4545096 w 6053670"/>
              <a:gd name="connsiteY41" fmla="*/ 188498 h 5581866"/>
              <a:gd name="connsiteX42" fmla="*/ 4681909 w 6053670"/>
              <a:gd name="connsiteY42" fmla="*/ 177207 h 5581866"/>
              <a:gd name="connsiteX43" fmla="*/ 4816905 w 6053670"/>
              <a:gd name="connsiteY43" fmla="*/ 165916 h 5581866"/>
              <a:gd name="connsiteX44" fmla="*/ 4954323 w 6053670"/>
              <a:gd name="connsiteY44" fmla="*/ 152899 h 5581866"/>
              <a:gd name="connsiteX45" fmla="*/ 5092347 w 6053670"/>
              <a:gd name="connsiteY45" fmla="*/ 138629 h 5581866"/>
              <a:gd name="connsiteX46" fmla="*/ 5228555 w 6053670"/>
              <a:gd name="connsiteY46" fmla="*/ 123574 h 5581866"/>
              <a:gd name="connsiteX47" fmla="*/ 5366578 w 6053670"/>
              <a:gd name="connsiteY47" fmla="*/ 106010 h 5581866"/>
              <a:gd name="connsiteX48" fmla="*/ 5503997 w 6053670"/>
              <a:gd name="connsiteY48" fmla="*/ 87192 h 5581866"/>
              <a:gd name="connsiteX49" fmla="*/ 5642020 w 6053670"/>
              <a:gd name="connsiteY49" fmla="*/ 68530 h 5581866"/>
              <a:gd name="connsiteX50" fmla="*/ 5779438 w 6053670"/>
              <a:gd name="connsiteY50" fmla="*/ 46733 h 5581866"/>
              <a:gd name="connsiteX51" fmla="*/ 5916251 w 6053670"/>
              <a:gd name="connsiteY51" fmla="*/ 24464 h 5581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5581866">
                <a:moveTo>
                  <a:pt x="6053670" y="1098"/>
                </a:moveTo>
                <a:lnTo>
                  <a:pt x="6053670" y="514028"/>
                </a:lnTo>
                <a:lnTo>
                  <a:pt x="6053670" y="1254558"/>
                </a:lnTo>
                <a:lnTo>
                  <a:pt x="6053670" y="5581866"/>
                </a:lnTo>
                <a:lnTo>
                  <a:pt x="0" y="5581866"/>
                </a:lnTo>
                <a:lnTo>
                  <a:pt x="0" y="1249853"/>
                </a:lnTo>
                <a:lnTo>
                  <a:pt x="0" y="514028"/>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0" y="235229"/>
                </a:lnTo>
                <a:lnTo>
                  <a:pt x="3227817" y="236170"/>
                </a:lnTo>
                <a:lnTo>
                  <a:pt x="3354944" y="235229"/>
                </a:lnTo>
                <a:lnTo>
                  <a:pt x="3483887" y="233348"/>
                </a:lnTo>
                <a:lnTo>
                  <a:pt x="3612830" y="231623"/>
                </a:lnTo>
                <a:lnTo>
                  <a:pt x="3743589" y="227859"/>
                </a:lnTo>
                <a:lnTo>
                  <a:pt x="3875559" y="223938"/>
                </a:lnTo>
                <a:lnTo>
                  <a:pt x="4007529"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txBody>
          <a:bodyPr/>
          <a:lstStyle/>
          <a:p>
            <a:endParaRPr lang="en-US"/>
          </a:p>
        </p:txBody>
      </p:sp>
      <p:sp>
        <p:nvSpPr>
          <p:cNvPr id="1037" name="Freeform 5">
            <a:extLst>
              <a:ext uri="{FF2B5EF4-FFF2-40B4-BE49-F238E27FC236}">
                <a16:creationId xmlns:a16="http://schemas.microsoft.com/office/drawing/2014/main" id="{B5C860C9-D4F9-4350-80DA-0D1CD36C7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txBody>
          <a:bodyPr/>
          <a:lstStyle/>
          <a:p>
            <a:endParaRPr lang="en-US"/>
          </a:p>
        </p:txBody>
      </p:sp>
      <p:sp>
        <p:nvSpPr>
          <p:cNvPr id="2" name="Title 1">
            <a:extLst>
              <a:ext uri="{FF2B5EF4-FFF2-40B4-BE49-F238E27FC236}">
                <a16:creationId xmlns:a16="http://schemas.microsoft.com/office/drawing/2014/main" id="{B6BCF3B3-848E-E847-6E96-1850576F7C58}"/>
              </a:ext>
            </a:extLst>
          </p:cNvPr>
          <p:cNvSpPr>
            <a:spLocks noGrp="1"/>
          </p:cNvSpPr>
          <p:nvPr>
            <p:ph type="title"/>
          </p:nvPr>
        </p:nvSpPr>
        <p:spPr>
          <a:xfrm>
            <a:off x="639098" y="629265"/>
            <a:ext cx="5132438" cy="1622322"/>
          </a:xfrm>
        </p:spPr>
        <p:txBody>
          <a:bodyPr>
            <a:normAutofit/>
          </a:bodyPr>
          <a:lstStyle/>
          <a:p>
            <a:r>
              <a:rPr lang="en-US">
                <a:solidFill>
                  <a:srgbClr val="EBEBEB"/>
                </a:solidFill>
              </a:rPr>
              <a:t>What is an HIS?</a:t>
            </a:r>
          </a:p>
        </p:txBody>
      </p:sp>
      <p:pic>
        <p:nvPicPr>
          <p:cNvPr id="1026" name="Picture 2" descr="Free vector spider web wallpaper">
            <a:extLst>
              <a:ext uri="{FF2B5EF4-FFF2-40B4-BE49-F238E27FC236}">
                <a16:creationId xmlns:a16="http://schemas.microsoft.com/office/drawing/2014/main" id="{4E3B5987-874A-CAB8-AA24-172CDEBF034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714836" y="1023437"/>
            <a:ext cx="4828707" cy="4828707"/>
          </a:xfrm>
          <a:prstGeom prst="rect">
            <a:avLst/>
          </a:prstGeom>
          <a:noFill/>
          <a:extLst>
            <a:ext uri="{909E8E84-426E-40DD-AFC4-6F175D3DCCD1}">
              <a14:hiddenFill xmlns:a14="http://schemas.microsoft.com/office/drawing/2010/main">
                <a:solidFill>
                  <a:srgbClr val="FFFFFF"/>
                </a:solidFill>
              </a14:hiddenFill>
            </a:ext>
          </a:extLst>
        </p:spPr>
      </p:pic>
      <p:sp>
        <p:nvSpPr>
          <p:cNvPr id="1039" name="Rectangle 1038">
            <a:extLst>
              <a:ext uri="{FF2B5EF4-FFF2-40B4-BE49-F238E27FC236}">
                <a16:creationId xmlns:a16="http://schemas.microsoft.com/office/drawing/2014/main" id="{538A90C8-AE0E-4EBA-9AF8-EEDB206020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E815644D-ADEC-C269-2935-F232E673CB37}"/>
              </a:ext>
            </a:extLst>
          </p:cNvPr>
          <p:cNvSpPr>
            <a:spLocks noGrp="1"/>
          </p:cNvSpPr>
          <p:nvPr>
            <p:ph idx="1"/>
          </p:nvPr>
        </p:nvSpPr>
        <p:spPr>
          <a:xfrm>
            <a:off x="653106" y="1970327"/>
            <a:ext cx="5132439" cy="3811742"/>
          </a:xfrm>
        </p:spPr>
        <p:txBody>
          <a:bodyPr anchor="ctr">
            <a:normAutofit/>
          </a:bodyPr>
          <a:lstStyle/>
          <a:p>
            <a:r>
              <a:rPr lang="en-US" dirty="0">
                <a:solidFill>
                  <a:srgbClr val="FFFFFF"/>
                </a:solidFill>
              </a:rPr>
              <a:t>Health Information System (HIS): A system that manages Healthcare Data. Examples include electronic health record (EHR) systems, Laboratory Information Systems (LIS), and Radiology Information systems (RIS). </a:t>
            </a:r>
          </a:p>
          <a:p>
            <a:r>
              <a:rPr lang="en-US" dirty="0">
                <a:solidFill>
                  <a:srgbClr val="FFFFFF"/>
                </a:solidFill>
              </a:rPr>
              <a:t>I say “across the HIS” but it is really “across multiple health information systems” which together form a web that manages patient data. </a:t>
            </a:r>
          </a:p>
        </p:txBody>
      </p:sp>
    </p:spTree>
    <p:extLst>
      <p:ext uri="{BB962C8B-B14F-4D97-AF65-F5344CB8AC3E}">
        <p14:creationId xmlns:p14="http://schemas.microsoft.com/office/powerpoint/2010/main" val="3652441842"/>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9560F-2523-695F-DD11-D469CBBBA8F6}"/>
              </a:ext>
            </a:extLst>
          </p:cNvPr>
          <p:cNvSpPr>
            <a:spLocks noGrp="1"/>
          </p:cNvSpPr>
          <p:nvPr>
            <p:ph type="title"/>
          </p:nvPr>
        </p:nvSpPr>
        <p:spPr/>
        <p:txBody>
          <a:bodyPr/>
          <a:lstStyle/>
          <a:p>
            <a:r>
              <a:rPr lang="en-US" dirty="0"/>
              <a:t>Patient Demographic Mismatch</a:t>
            </a:r>
          </a:p>
        </p:txBody>
      </p:sp>
      <p:sp>
        <p:nvSpPr>
          <p:cNvPr id="3" name="Content Placeholder 2">
            <a:extLst>
              <a:ext uri="{FF2B5EF4-FFF2-40B4-BE49-F238E27FC236}">
                <a16:creationId xmlns:a16="http://schemas.microsoft.com/office/drawing/2014/main" id="{2F8ADCE8-F6A2-811E-E040-6D821A71ED2F}"/>
              </a:ext>
            </a:extLst>
          </p:cNvPr>
          <p:cNvSpPr>
            <a:spLocks noGrp="1"/>
          </p:cNvSpPr>
          <p:nvPr>
            <p:ph idx="1"/>
          </p:nvPr>
        </p:nvSpPr>
        <p:spPr/>
        <p:txBody>
          <a:bodyPr>
            <a:normAutofit/>
          </a:bodyPr>
          <a:lstStyle/>
          <a:p>
            <a:pPr marL="0" indent="0" algn="l">
              <a:buNone/>
            </a:pPr>
            <a:r>
              <a:rPr lang="en-US" dirty="0">
                <a:solidFill>
                  <a:srgbClr val="333333"/>
                </a:solidFill>
              </a:rPr>
              <a:t>A patient demographic mismatch can delay patient care, lead to information being merged to the wrong patient chart, result in incompatible blood transfusions, errors in medication administration, and erroneous diagnostic lab results.  </a:t>
            </a:r>
          </a:p>
          <a:p>
            <a:pPr marL="0" indent="0">
              <a:buNone/>
            </a:pPr>
            <a:r>
              <a:rPr lang="en-US" dirty="0"/>
              <a:t>Transgender patients, for various reasons, may seek to alter their birth sex in their medical record as it is their right to do so. This can interfere with preventative screening, and lead to misinterpretation of laboratory results. </a:t>
            </a:r>
          </a:p>
          <a:p>
            <a:pPr marL="0" indent="0" algn="l">
              <a:buNone/>
            </a:pPr>
            <a:r>
              <a:rPr lang="en-US" b="1" i="1" dirty="0"/>
              <a:t>We cannot rely solely on biological sex.</a:t>
            </a:r>
          </a:p>
          <a:p>
            <a:pPr marL="0" indent="0" algn="l">
              <a:buNone/>
            </a:pPr>
            <a:r>
              <a:rPr lang="en-US" b="1" i="1" dirty="0"/>
              <a:t> </a:t>
            </a:r>
          </a:p>
        </p:txBody>
      </p:sp>
      <p:sp>
        <p:nvSpPr>
          <p:cNvPr id="5" name="TextBox 4">
            <a:extLst>
              <a:ext uri="{FF2B5EF4-FFF2-40B4-BE49-F238E27FC236}">
                <a16:creationId xmlns:a16="http://schemas.microsoft.com/office/drawing/2014/main" id="{07D800FC-C9DB-6D36-9A37-28ADA2E26753}"/>
              </a:ext>
            </a:extLst>
          </p:cNvPr>
          <p:cNvSpPr txBox="1"/>
          <p:nvPr/>
        </p:nvSpPr>
        <p:spPr>
          <a:xfrm>
            <a:off x="1154954" y="5166742"/>
            <a:ext cx="6528288" cy="923330"/>
          </a:xfrm>
          <a:prstGeom prst="rect">
            <a:avLst/>
          </a:prstGeom>
          <a:noFill/>
        </p:spPr>
        <p:txBody>
          <a:bodyPr wrap="square" rtlCol="0">
            <a:spAutoFit/>
          </a:bodyPr>
          <a:lstStyle/>
          <a:p>
            <a:r>
              <a:rPr lang="en-US" dirty="0"/>
              <a:t>Frequency of demographic mismatch will continue to increase, even with healthcare standards and middleware designed to improve interoperability. </a:t>
            </a:r>
          </a:p>
        </p:txBody>
      </p:sp>
    </p:spTree>
    <p:extLst>
      <p:ext uri="{BB962C8B-B14F-4D97-AF65-F5344CB8AC3E}">
        <p14:creationId xmlns:p14="http://schemas.microsoft.com/office/powerpoint/2010/main" val="362368336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954</TotalTime>
  <Words>1196</Words>
  <Application>Microsoft Office PowerPoint</Application>
  <PresentationFormat>Widescreen</PresentationFormat>
  <Paragraphs>62</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Century Gothic</vt:lpstr>
      <vt:lpstr>Wingdings 3</vt:lpstr>
      <vt:lpstr>Ion Boardroom</vt:lpstr>
      <vt:lpstr>Gender Inclusive Features Across the Health Information System</vt:lpstr>
      <vt:lpstr>Who is Squiddy?</vt:lpstr>
      <vt:lpstr>PowerPoint Presentation</vt:lpstr>
      <vt:lpstr> </vt:lpstr>
      <vt:lpstr>Gender Inclusivity</vt:lpstr>
      <vt:lpstr>At Increased Risk</vt:lpstr>
      <vt:lpstr>PowerPoint Presentation</vt:lpstr>
      <vt:lpstr>What is an HIS?</vt:lpstr>
      <vt:lpstr>Patient Demographic Mismatch</vt:lpstr>
      <vt:lpstr>For Example… Patient Cases</vt:lpstr>
      <vt:lpstr>Not an Isolated Issue</vt:lpstr>
      <vt:lpstr>We Shouldn’t Have to Choose</vt:lpstr>
      <vt:lpstr>What Can We Do?</vt:lpstr>
      <vt:lpstr>Thank you!</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Gender Inclusive Features Across the Health Information System</dc:title>
  <dc:creator>Jacqueline Xavier</dc:creator>
  <cp:lastModifiedBy>Jacqueline Xavier</cp:lastModifiedBy>
  <cp:revision>74</cp:revision>
  <dcterms:created xsi:type="dcterms:W3CDTF">2023-08-10T18:57:41Z</dcterms:created>
  <dcterms:modified xsi:type="dcterms:W3CDTF">2023-08-12T06:25:21Z</dcterms:modified>
</cp:coreProperties>
</file>

<file path=docProps/thumbnail.jpeg>
</file>